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006600"/>
    <a:srgbClr val="99FF66"/>
    <a:srgbClr val="CC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53D93-B499-47C4-A988-910946327D3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07A69-F19E-403B-BF87-428BC6B7F57D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800" b="1" u="none" dirty="0">
              <a:solidFill>
                <a:srgbClr val="7030A0"/>
              </a:solidFill>
              <a:latin typeface="Comic Sans MS" pitchFamily="66" charset="0"/>
            </a:rPr>
            <a:t>Задачи:</a:t>
          </a:r>
          <a:endParaRPr lang="ru-RU" sz="2800" u="none" dirty="0">
            <a:solidFill>
              <a:srgbClr val="7030A0"/>
            </a:solidFill>
            <a:latin typeface="Comic Sans MS" pitchFamily="66" charset="0"/>
          </a:endParaRPr>
        </a:p>
      </dgm:t>
    </dgm:pt>
    <dgm:pt modelId="{FD6795BB-A356-48E4-A031-E7BC1A2F6F53}" type="parTrans" cxnId="{D48F0187-C65A-469F-BB3F-13045C3C56EE}">
      <dgm:prSet/>
      <dgm:spPr/>
      <dgm:t>
        <a:bodyPr/>
        <a:lstStyle/>
        <a:p>
          <a:endParaRPr lang="ru-RU"/>
        </a:p>
      </dgm:t>
    </dgm:pt>
    <dgm:pt modelId="{0A7F5733-3A32-40E5-987B-5EEF758C701E}" type="sibTrans" cxnId="{D48F0187-C65A-469F-BB3F-13045C3C56EE}">
      <dgm:prSet/>
      <dgm:spPr/>
      <dgm:t>
        <a:bodyPr/>
        <a:lstStyle/>
        <a:p>
          <a:endParaRPr lang="ru-RU"/>
        </a:p>
      </dgm:t>
    </dgm:pt>
    <dgm:pt modelId="{2A19929C-590F-46FB-8CC0-6A16F5EA75CD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lang="ru-RU" sz="2000" dirty="0">
              <a:solidFill>
                <a:srgbClr val="0000CC"/>
              </a:solidFill>
              <a:latin typeface="Comic Sans MS" pitchFamily="66" charset="0"/>
            </a:rPr>
            <a:t>1.Создание эмоционально непринужденной обстановки в группе, атмосферы поддержки.</a:t>
          </a:r>
        </a:p>
      </dgm:t>
    </dgm:pt>
    <dgm:pt modelId="{19EC6EC2-9806-4525-AFE3-591AC3C70FF3}" type="parTrans" cxnId="{334C6747-F6D5-4CB2-96B7-B0BFD65C7766}">
      <dgm:prSet/>
      <dgm:spPr/>
      <dgm:t>
        <a:bodyPr/>
        <a:lstStyle/>
        <a:p>
          <a:endParaRPr lang="ru-RU"/>
        </a:p>
      </dgm:t>
    </dgm:pt>
    <dgm:pt modelId="{015BEC66-2775-4DF5-A1C0-5B26B7401BA2}" type="sibTrans" cxnId="{334C6747-F6D5-4CB2-96B7-B0BFD65C7766}">
      <dgm:prSet/>
      <dgm:spPr/>
      <dgm:t>
        <a:bodyPr/>
        <a:lstStyle/>
        <a:p>
          <a:endParaRPr lang="ru-RU"/>
        </a:p>
      </dgm:t>
    </dgm:pt>
    <dgm:pt modelId="{04F34A20-7D4A-4732-BA27-3D02275CB02A}">
      <dgm:prSet custT="1"/>
      <dgm:spPr>
        <a:solidFill>
          <a:srgbClr val="99FF66"/>
        </a:solidFill>
      </dgm:spPr>
      <dgm:t>
        <a:bodyPr/>
        <a:lstStyle/>
        <a:p>
          <a:pPr rtl="0"/>
          <a:r>
            <a:rPr lang="ru-RU" sz="2000" dirty="0">
              <a:solidFill>
                <a:srgbClr val="0000CC"/>
              </a:solidFill>
              <a:latin typeface="Comic Sans MS" pitchFamily="66" charset="0"/>
            </a:rPr>
            <a:t>2.Развитие доверительных детско-родительских отношений.</a:t>
          </a:r>
        </a:p>
      </dgm:t>
    </dgm:pt>
    <dgm:pt modelId="{36639133-9A5D-4F90-BE46-1CA1966D3D70}" type="parTrans" cxnId="{E55111B1-94FB-4B74-81C1-717F2D74E042}">
      <dgm:prSet/>
      <dgm:spPr/>
      <dgm:t>
        <a:bodyPr/>
        <a:lstStyle/>
        <a:p>
          <a:endParaRPr lang="ru-RU"/>
        </a:p>
      </dgm:t>
    </dgm:pt>
    <dgm:pt modelId="{976AB065-7695-42FC-A421-AE555BC70BE8}" type="sibTrans" cxnId="{E55111B1-94FB-4B74-81C1-717F2D74E042}">
      <dgm:prSet/>
      <dgm:spPr/>
      <dgm:t>
        <a:bodyPr/>
        <a:lstStyle/>
        <a:p>
          <a:endParaRPr lang="ru-RU"/>
        </a:p>
      </dgm:t>
    </dgm:pt>
    <dgm:pt modelId="{7856B1C3-D373-4386-AB45-367D4102642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000" dirty="0">
              <a:solidFill>
                <a:srgbClr val="0000CC"/>
              </a:solidFill>
              <a:latin typeface="Comic Sans MS" pitchFamily="66" charset="0"/>
            </a:rPr>
            <a:t>3. Развитие коммуникативных навыков.</a:t>
          </a:r>
        </a:p>
      </dgm:t>
    </dgm:pt>
    <dgm:pt modelId="{CF281C4A-A0BC-4C98-B9D8-2B0D225A04EB}" type="parTrans" cxnId="{8663E4C2-4149-4F35-8CD3-831B79015395}">
      <dgm:prSet/>
      <dgm:spPr/>
      <dgm:t>
        <a:bodyPr/>
        <a:lstStyle/>
        <a:p>
          <a:endParaRPr lang="ru-RU"/>
        </a:p>
      </dgm:t>
    </dgm:pt>
    <dgm:pt modelId="{960C66BD-B3B5-452B-BA19-AF89D2435DEB}" type="sibTrans" cxnId="{8663E4C2-4149-4F35-8CD3-831B79015395}">
      <dgm:prSet/>
      <dgm:spPr/>
      <dgm:t>
        <a:bodyPr/>
        <a:lstStyle/>
        <a:p>
          <a:endParaRPr lang="ru-RU"/>
        </a:p>
      </dgm:t>
    </dgm:pt>
    <dgm:pt modelId="{C7C16E02-752D-4889-B906-0A03C57A7A9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2000" dirty="0">
              <a:solidFill>
                <a:srgbClr val="0000CC"/>
              </a:solidFill>
              <a:latin typeface="Comic Sans MS" pitchFamily="66" charset="0"/>
            </a:rPr>
            <a:t>4. Выработка навыков совместного конструктивного сотрудничества.</a:t>
          </a:r>
        </a:p>
      </dgm:t>
    </dgm:pt>
    <dgm:pt modelId="{BD18BD62-2C34-48A2-8073-2ECFD6F224F2}" type="parTrans" cxnId="{65A3367F-7AAE-4336-BC80-65E7EA5A7755}">
      <dgm:prSet/>
      <dgm:spPr/>
      <dgm:t>
        <a:bodyPr/>
        <a:lstStyle/>
        <a:p>
          <a:endParaRPr lang="ru-RU"/>
        </a:p>
      </dgm:t>
    </dgm:pt>
    <dgm:pt modelId="{A0A10722-FAEB-4DA1-81FE-035DB74B7AFE}" type="sibTrans" cxnId="{65A3367F-7AAE-4336-BC80-65E7EA5A7755}">
      <dgm:prSet/>
      <dgm:spPr/>
      <dgm:t>
        <a:bodyPr/>
        <a:lstStyle/>
        <a:p>
          <a:endParaRPr lang="ru-RU"/>
        </a:p>
      </dgm:t>
    </dgm:pt>
    <dgm:pt modelId="{7637572B-BC62-45E6-9D21-0FE2457AA7FE}" type="pres">
      <dgm:prSet presAssocID="{5CF53D93-B499-47C4-A988-910946327D34}" presName="Name0" presStyleCnt="0">
        <dgm:presLayoutVars>
          <dgm:dir/>
          <dgm:animLvl val="lvl"/>
          <dgm:resizeHandles val="exact"/>
        </dgm:presLayoutVars>
      </dgm:prSet>
      <dgm:spPr/>
    </dgm:pt>
    <dgm:pt modelId="{C2A66AD4-334B-44E0-9088-DA96FDA1EC92}" type="pres">
      <dgm:prSet presAssocID="{A4007A69-F19E-403B-BF87-428BC6B7F57D}" presName="linNode" presStyleCnt="0"/>
      <dgm:spPr/>
    </dgm:pt>
    <dgm:pt modelId="{9A2EA3FC-49D9-4388-B2D6-AEF2BF3E948F}" type="pres">
      <dgm:prSet presAssocID="{A4007A69-F19E-403B-BF87-428BC6B7F57D}" presName="parentText" presStyleLbl="node1" presStyleIdx="0" presStyleCnt="5" custScaleX="278049" custScaleY="2000000">
        <dgm:presLayoutVars>
          <dgm:chMax val="1"/>
          <dgm:bulletEnabled val="1"/>
        </dgm:presLayoutVars>
      </dgm:prSet>
      <dgm:spPr>
        <a:prstGeom prst="cloud">
          <a:avLst/>
        </a:prstGeom>
      </dgm:spPr>
    </dgm:pt>
    <dgm:pt modelId="{C8C73AB4-3DC7-47EF-80B4-85A56046478A}" type="pres">
      <dgm:prSet presAssocID="{0A7F5733-3A32-40E5-987B-5EEF758C701E}" presName="sp" presStyleCnt="0"/>
      <dgm:spPr/>
    </dgm:pt>
    <dgm:pt modelId="{98C01776-F2D9-40D0-9B89-9F3D0A09EC04}" type="pres">
      <dgm:prSet presAssocID="{2A19929C-590F-46FB-8CC0-6A16F5EA75CD}" presName="linNode" presStyleCnt="0"/>
      <dgm:spPr/>
    </dgm:pt>
    <dgm:pt modelId="{29E411F8-12EE-4B5F-8C1D-A28C9D892C2C}" type="pres">
      <dgm:prSet presAssocID="{2A19929C-590F-46FB-8CC0-6A16F5EA75CD}" presName="parentText" presStyleLbl="node1" presStyleIdx="1" presStyleCnt="5" custScaleX="277778" custScaleY="2000000" custLinFactNeighborX="-1603" custLinFactNeighborY="16344">
        <dgm:presLayoutVars>
          <dgm:chMax val="1"/>
          <dgm:bulletEnabled val="1"/>
        </dgm:presLayoutVars>
      </dgm:prSet>
      <dgm:spPr>
        <a:prstGeom prst="cloud">
          <a:avLst/>
        </a:prstGeom>
      </dgm:spPr>
    </dgm:pt>
    <dgm:pt modelId="{8F1D7680-209F-45B5-9622-38A6AA3C1EA7}" type="pres">
      <dgm:prSet presAssocID="{015BEC66-2775-4DF5-A1C0-5B26B7401BA2}" presName="sp" presStyleCnt="0"/>
      <dgm:spPr/>
    </dgm:pt>
    <dgm:pt modelId="{A63890E8-ED81-4A22-A3D3-BCBD98412EEA}" type="pres">
      <dgm:prSet presAssocID="{04F34A20-7D4A-4732-BA27-3D02275CB02A}" presName="linNode" presStyleCnt="0"/>
      <dgm:spPr/>
    </dgm:pt>
    <dgm:pt modelId="{355914C6-6A42-4946-99BC-D31BFCD6B851}" type="pres">
      <dgm:prSet presAssocID="{04F34A20-7D4A-4732-BA27-3D02275CB02A}" presName="parentText" presStyleLbl="node1" presStyleIdx="2" presStyleCnt="5" custScaleX="219833" custScaleY="2000000" custLinFactNeighborX="48744" custLinFactNeighborY="-12228">
        <dgm:presLayoutVars>
          <dgm:chMax val="1"/>
          <dgm:bulletEnabled val="1"/>
        </dgm:presLayoutVars>
      </dgm:prSet>
      <dgm:spPr>
        <a:prstGeom prst="cloud">
          <a:avLst/>
        </a:prstGeom>
      </dgm:spPr>
    </dgm:pt>
    <dgm:pt modelId="{A9E106F7-8C6E-490B-ACE5-88CAE10E9BD9}" type="pres">
      <dgm:prSet presAssocID="{976AB065-7695-42FC-A421-AE555BC70BE8}" presName="sp" presStyleCnt="0"/>
      <dgm:spPr/>
    </dgm:pt>
    <dgm:pt modelId="{24DF1DDA-BB94-4240-8FB8-81BF8E889CCD}" type="pres">
      <dgm:prSet presAssocID="{7856B1C3-D373-4386-AB45-367D41026424}" presName="linNode" presStyleCnt="0"/>
      <dgm:spPr/>
    </dgm:pt>
    <dgm:pt modelId="{2758D86D-839B-47B2-9FD7-1072FFAB3BF8}" type="pres">
      <dgm:prSet presAssocID="{7856B1C3-D373-4386-AB45-367D41026424}" presName="parentText" presStyleLbl="node1" presStyleIdx="3" presStyleCnt="5" custScaleX="195256" custScaleY="2000000" custLinFactY="-15472" custLinFactNeighborX="-2202" custLinFactNeighborY="-100000">
        <dgm:presLayoutVars>
          <dgm:chMax val="1"/>
          <dgm:bulletEnabled val="1"/>
        </dgm:presLayoutVars>
      </dgm:prSet>
      <dgm:spPr>
        <a:prstGeom prst="cloud">
          <a:avLst/>
        </a:prstGeom>
      </dgm:spPr>
    </dgm:pt>
    <dgm:pt modelId="{84D2537A-353C-44BC-B133-D1E87C9C5C4B}" type="pres">
      <dgm:prSet presAssocID="{960C66BD-B3B5-452B-BA19-AF89D2435DEB}" presName="sp" presStyleCnt="0"/>
      <dgm:spPr/>
    </dgm:pt>
    <dgm:pt modelId="{124023FA-69DF-4409-9797-89BF21B8F246}" type="pres">
      <dgm:prSet presAssocID="{C7C16E02-752D-4889-B906-0A03C57A7A99}" presName="linNode" presStyleCnt="0"/>
      <dgm:spPr/>
    </dgm:pt>
    <dgm:pt modelId="{05FF69B7-B2EF-44F0-91B7-685F997B93CA}" type="pres">
      <dgm:prSet presAssocID="{C7C16E02-752D-4889-B906-0A03C57A7A99}" presName="parentText" presStyleLbl="node1" presStyleIdx="4" presStyleCnt="5" custScaleX="246455" custScaleY="2000000" custLinFactY="-100000" custLinFactNeighborX="30820" custLinFactNeighborY="-118715">
        <dgm:presLayoutVars>
          <dgm:chMax val="1"/>
          <dgm:bulletEnabled val="1"/>
        </dgm:presLayoutVars>
      </dgm:prSet>
      <dgm:spPr>
        <a:prstGeom prst="cloud">
          <a:avLst/>
        </a:prstGeom>
      </dgm:spPr>
    </dgm:pt>
  </dgm:ptLst>
  <dgm:cxnLst>
    <dgm:cxn modelId="{B92E4D0C-7B1F-4047-81AF-5622EAFF866D}" type="presOf" srcId="{2A19929C-590F-46FB-8CC0-6A16F5EA75CD}" destId="{29E411F8-12EE-4B5F-8C1D-A28C9D892C2C}" srcOrd="0" destOrd="0" presId="urn:microsoft.com/office/officeart/2005/8/layout/vList5"/>
    <dgm:cxn modelId="{334C6747-F6D5-4CB2-96B7-B0BFD65C7766}" srcId="{5CF53D93-B499-47C4-A988-910946327D34}" destId="{2A19929C-590F-46FB-8CC0-6A16F5EA75CD}" srcOrd="1" destOrd="0" parTransId="{19EC6EC2-9806-4525-AFE3-591AC3C70FF3}" sibTransId="{015BEC66-2775-4DF5-A1C0-5B26B7401BA2}"/>
    <dgm:cxn modelId="{3F412C68-1823-49AB-93D0-08EE08665224}" type="presOf" srcId="{7856B1C3-D373-4386-AB45-367D41026424}" destId="{2758D86D-839B-47B2-9FD7-1072FFAB3BF8}" srcOrd="0" destOrd="0" presId="urn:microsoft.com/office/officeart/2005/8/layout/vList5"/>
    <dgm:cxn modelId="{F00D5658-280A-4F32-9D78-29FDA4B2D34E}" type="presOf" srcId="{A4007A69-F19E-403B-BF87-428BC6B7F57D}" destId="{9A2EA3FC-49D9-4388-B2D6-AEF2BF3E948F}" srcOrd="0" destOrd="0" presId="urn:microsoft.com/office/officeart/2005/8/layout/vList5"/>
    <dgm:cxn modelId="{65A3367F-7AAE-4336-BC80-65E7EA5A7755}" srcId="{5CF53D93-B499-47C4-A988-910946327D34}" destId="{C7C16E02-752D-4889-B906-0A03C57A7A99}" srcOrd="4" destOrd="0" parTransId="{BD18BD62-2C34-48A2-8073-2ECFD6F224F2}" sibTransId="{A0A10722-FAEB-4DA1-81FE-035DB74B7AFE}"/>
    <dgm:cxn modelId="{D48F0187-C65A-469F-BB3F-13045C3C56EE}" srcId="{5CF53D93-B499-47C4-A988-910946327D34}" destId="{A4007A69-F19E-403B-BF87-428BC6B7F57D}" srcOrd="0" destOrd="0" parTransId="{FD6795BB-A356-48E4-A031-E7BC1A2F6F53}" sibTransId="{0A7F5733-3A32-40E5-987B-5EEF758C701E}"/>
    <dgm:cxn modelId="{BE931391-AE83-437E-8063-CD8CA259CA04}" type="presOf" srcId="{04F34A20-7D4A-4732-BA27-3D02275CB02A}" destId="{355914C6-6A42-4946-99BC-D31BFCD6B851}" srcOrd="0" destOrd="0" presId="urn:microsoft.com/office/officeart/2005/8/layout/vList5"/>
    <dgm:cxn modelId="{0B37E798-714F-4A0E-B92A-882436300E49}" type="presOf" srcId="{5CF53D93-B499-47C4-A988-910946327D34}" destId="{7637572B-BC62-45E6-9D21-0FE2457AA7FE}" srcOrd="0" destOrd="0" presId="urn:microsoft.com/office/officeart/2005/8/layout/vList5"/>
    <dgm:cxn modelId="{E55111B1-94FB-4B74-81C1-717F2D74E042}" srcId="{5CF53D93-B499-47C4-A988-910946327D34}" destId="{04F34A20-7D4A-4732-BA27-3D02275CB02A}" srcOrd="2" destOrd="0" parTransId="{36639133-9A5D-4F90-BE46-1CA1966D3D70}" sibTransId="{976AB065-7695-42FC-A421-AE555BC70BE8}"/>
    <dgm:cxn modelId="{8663E4C2-4149-4F35-8CD3-831B79015395}" srcId="{5CF53D93-B499-47C4-A988-910946327D34}" destId="{7856B1C3-D373-4386-AB45-367D41026424}" srcOrd="3" destOrd="0" parTransId="{CF281C4A-A0BC-4C98-B9D8-2B0D225A04EB}" sibTransId="{960C66BD-B3B5-452B-BA19-AF89D2435DEB}"/>
    <dgm:cxn modelId="{28BDAADC-44EE-4A21-9554-98951E9B5471}" type="presOf" srcId="{C7C16E02-752D-4889-B906-0A03C57A7A99}" destId="{05FF69B7-B2EF-44F0-91B7-685F997B93CA}" srcOrd="0" destOrd="0" presId="urn:microsoft.com/office/officeart/2005/8/layout/vList5"/>
    <dgm:cxn modelId="{5419C76D-D41A-41BE-80F0-CC31AE2A4F0F}" type="presParOf" srcId="{7637572B-BC62-45E6-9D21-0FE2457AA7FE}" destId="{C2A66AD4-334B-44E0-9088-DA96FDA1EC92}" srcOrd="0" destOrd="0" presId="urn:microsoft.com/office/officeart/2005/8/layout/vList5"/>
    <dgm:cxn modelId="{20EA77C0-2CB3-42A7-B58A-FA096DCB93B3}" type="presParOf" srcId="{C2A66AD4-334B-44E0-9088-DA96FDA1EC92}" destId="{9A2EA3FC-49D9-4388-B2D6-AEF2BF3E948F}" srcOrd="0" destOrd="0" presId="urn:microsoft.com/office/officeart/2005/8/layout/vList5"/>
    <dgm:cxn modelId="{B28E39FD-E2C9-44D0-8FF3-24C2085F65C6}" type="presParOf" srcId="{7637572B-BC62-45E6-9D21-0FE2457AA7FE}" destId="{C8C73AB4-3DC7-47EF-80B4-85A56046478A}" srcOrd="1" destOrd="0" presId="urn:microsoft.com/office/officeart/2005/8/layout/vList5"/>
    <dgm:cxn modelId="{8C5DC6BD-E4C7-44AD-8DD0-7A8EC40FCEF0}" type="presParOf" srcId="{7637572B-BC62-45E6-9D21-0FE2457AA7FE}" destId="{98C01776-F2D9-40D0-9B89-9F3D0A09EC04}" srcOrd="2" destOrd="0" presId="urn:microsoft.com/office/officeart/2005/8/layout/vList5"/>
    <dgm:cxn modelId="{406FFA31-DFD4-40D1-9C14-C98C86514ECE}" type="presParOf" srcId="{98C01776-F2D9-40D0-9B89-9F3D0A09EC04}" destId="{29E411F8-12EE-4B5F-8C1D-A28C9D892C2C}" srcOrd="0" destOrd="0" presId="urn:microsoft.com/office/officeart/2005/8/layout/vList5"/>
    <dgm:cxn modelId="{2D62A62F-F84A-42EB-BC3C-EFE8896C3D38}" type="presParOf" srcId="{7637572B-BC62-45E6-9D21-0FE2457AA7FE}" destId="{8F1D7680-209F-45B5-9622-38A6AA3C1EA7}" srcOrd="3" destOrd="0" presId="urn:microsoft.com/office/officeart/2005/8/layout/vList5"/>
    <dgm:cxn modelId="{94E0B03E-BCD1-402A-8F75-041D97C145CC}" type="presParOf" srcId="{7637572B-BC62-45E6-9D21-0FE2457AA7FE}" destId="{A63890E8-ED81-4A22-A3D3-BCBD98412EEA}" srcOrd="4" destOrd="0" presId="urn:microsoft.com/office/officeart/2005/8/layout/vList5"/>
    <dgm:cxn modelId="{FB74161F-328F-42D3-B46F-095580C73D30}" type="presParOf" srcId="{A63890E8-ED81-4A22-A3D3-BCBD98412EEA}" destId="{355914C6-6A42-4946-99BC-D31BFCD6B851}" srcOrd="0" destOrd="0" presId="urn:microsoft.com/office/officeart/2005/8/layout/vList5"/>
    <dgm:cxn modelId="{0DD8AEE9-1C7E-4CB3-9959-4E4420A5079C}" type="presParOf" srcId="{7637572B-BC62-45E6-9D21-0FE2457AA7FE}" destId="{A9E106F7-8C6E-490B-ACE5-88CAE10E9BD9}" srcOrd="5" destOrd="0" presId="urn:microsoft.com/office/officeart/2005/8/layout/vList5"/>
    <dgm:cxn modelId="{9FEC2E89-1DEF-4C13-9073-F610C58CD936}" type="presParOf" srcId="{7637572B-BC62-45E6-9D21-0FE2457AA7FE}" destId="{24DF1DDA-BB94-4240-8FB8-81BF8E889CCD}" srcOrd="6" destOrd="0" presId="urn:microsoft.com/office/officeart/2005/8/layout/vList5"/>
    <dgm:cxn modelId="{941412CC-0957-4125-9281-98FE9FE18798}" type="presParOf" srcId="{24DF1DDA-BB94-4240-8FB8-81BF8E889CCD}" destId="{2758D86D-839B-47B2-9FD7-1072FFAB3BF8}" srcOrd="0" destOrd="0" presId="urn:microsoft.com/office/officeart/2005/8/layout/vList5"/>
    <dgm:cxn modelId="{092242D3-875A-4270-855B-EEEDCF905F15}" type="presParOf" srcId="{7637572B-BC62-45E6-9D21-0FE2457AA7FE}" destId="{84D2537A-353C-44BC-B133-D1E87C9C5C4B}" srcOrd="7" destOrd="0" presId="urn:microsoft.com/office/officeart/2005/8/layout/vList5"/>
    <dgm:cxn modelId="{99508D69-7609-4330-A660-11354806DA4E}" type="presParOf" srcId="{7637572B-BC62-45E6-9D21-0FE2457AA7FE}" destId="{124023FA-69DF-4409-9797-89BF21B8F246}" srcOrd="8" destOrd="0" presId="urn:microsoft.com/office/officeart/2005/8/layout/vList5"/>
    <dgm:cxn modelId="{DE01F2FE-0940-46B8-942B-81E4F6C00F1D}" type="presParOf" srcId="{124023FA-69DF-4409-9797-89BF21B8F246}" destId="{05FF69B7-B2EF-44F0-91B7-685F997B93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EA3FC-49D9-4388-B2D6-AEF2BF3E948F}">
      <dsp:nvSpPr>
        <dsp:cNvPr id="0" name=""/>
        <dsp:cNvSpPr/>
      </dsp:nvSpPr>
      <dsp:spPr>
        <a:xfrm>
          <a:off x="5" y="195"/>
          <a:ext cx="9094789" cy="984462"/>
        </a:xfrm>
        <a:prstGeom prst="cloud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>
              <a:solidFill>
                <a:srgbClr val="7030A0"/>
              </a:solidFill>
              <a:latin typeface="Comic Sans MS" pitchFamily="66" charset="0"/>
            </a:rPr>
            <a:t>Задачи:</a:t>
          </a:r>
          <a:endParaRPr lang="ru-RU" sz="2800" u="none" kern="1200" dirty="0">
            <a:solidFill>
              <a:srgbClr val="7030A0"/>
            </a:solidFill>
            <a:latin typeface="Comic Sans MS" pitchFamily="66" charset="0"/>
          </a:endParaRPr>
        </a:p>
      </dsp:txBody>
      <dsp:txXfrm>
        <a:off x="1253486" y="148867"/>
        <a:ext cx="5941087" cy="641495"/>
      </dsp:txXfrm>
    </dsp:sp>
    <dsp:sp modelId="{29E411F8-12EE-4B5F-8C1D-A28C9D892C2C}">
      <dsp:nvSpPr>
        <dsp:cNvPr id="0" name=""/>
        <dsp:cNvSpPr/>
      </dsp:nvSpPr>
      <dsp:spPr>
        <a:xfrm>
          <a:off x="0" y="995164"/>
          <a:ext cx="9085925" cy="984462"/>
        </a:xfrm>
        <a:prstGeom prst="cloud">
          <a:avLst/>
        </a:prstGeom>
        <a:solidFill>
          <a:srgbClr val="CC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CC"/>
              </a:solidFill>
              <a:latin typeface="Comic Sans MS" pitchFamily="66" charset="0"/>
            </a:rPr>
            <a:t>1.Создание эмоционально непринужденной обстановки в группе, атмосферы поддержки.</a:t>
          </a:r>
        </a:p>
      </dsp:txBody>
      <dsp:txXfrm>
        <a:off x="1252259" y="1143836"/>
        <a:ext cx="5935297" cy="641495"/>
      </dsp:txXfrm>
    </dsp:sp>
    <dsp:sp modelId="{355914C6-6A42-4946-99BC-D31BFCD6B851}">
      <dsp:nvSpPr>
        <dsp:cNvPr id="0" name=""/>
        <dsp:cNvSpPr/>
      </dsp:nvSpPr>
      <dsp:spPr>
        <a:xfrm>
          <a:off x="1594387" y="1968023"/>
          <a:ext cx="7190584" cy="984462"/>
        </a:xfrm>
        <a:prstGeom prst="cloud">
          <a:avLst/>
        </a:prstGeom>
        <a:solidFill>
          <a:srgbClr val="99FF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CC"/>
              </a:solidFill>
              <a:latin typeface="Comic Sans MS" pitchFamily="66" charset="0"/>
            </a:rPr>
            <a:t>2.Развитие доверительных детско-родительских отношений.</a:t>
          </a:r>
        </a:p>
      </dsp:txBody>
      <dsp:txXfrm>
        <a:off x="2585423" y="2116695"/>
        <a:ext cx="4697182" cy="641495"/>
      </dsp:txXfrm>
    </dsp:sp>
    <dsp:sp modelId="{2758D86D-839B-47B2-9FD7-1072FFAB3BF8}">
      <dsp:nvSpPr>
        <dsp:cNvPr id="0" name=""/>
        <dsp:cNvSpPr/>
      </dsp:nvSpPr>
      <dsp:spPr>
        <a:xfrm>
          <a:off x="0" y="2904127"/>
          <a:ext cx="6386688" cy="984462"/>
        </a:xfrm>
        <a:prstGeom prst="cloud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CC"/>
              </a:solidFill>
              <a:latin typeface="Comic Sans MS" pitchFamily="66" charset="0"/>
            </a:rPr>
            <a:t>3. Развитие коммуникативных навыков.</a:t>
          </a:r>
        </a:p>
      </dsp:txBody>
      <dsp:txXfrm>
        <a:off x="880239" y="3052799"/>
        <a:ext cx="4172045" cy="641495"/>
      </dsp:txXfrm>
    </dsp:sp>
    <dsp:sp modelId="{05FF69B7-B2EF-44F0-91B7-685F997B93CA}">
      <dsp:nvSpPr>
        <dsp:cNvPr id="0" name=""/>
        <dsp:cNvSpPr/>
      </dsp:nvSpPr>
      <dsp:spPr>
        <a:xfrm>
          <a:off x="1008105" y="3840231"/>
          <a:ext cx="8061372" cy="984462"/>
        </a:xfrm>
        <a:prstGeom prst="cloud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CC"/>
              </a:solidFill>
              <a:latin typeface="Comic Sans MS" pitchFamily="66" charset="0"/>
            </a:rPr>
            <a:t>4. Выработка навыков совместного конструктивного сотрудничества.</a:t>
          </a:r>
        </a:p>
      </dsp:txBody>
      <dsp:txXfrm>
        <a:off x="2119156" y="3988903"/>
        <a:ext cx="5266017" cy="64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7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0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5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AD32-AF3C-41E4-AAEA-8D73C8FD895D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2361-BEC2-4E39-AABC-B8F459413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17" Type="http://schemas.microsoft.com/office/2007/relationships/hdphoto" Target="../media/hdphoto5.wdp"/><Relationship Id="rId2" Type="http://schemas.openxmlformats.org/officeDocument/2006/relationships/image" Target="../media/image2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11.wdp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Детский фон для презентации детского сада - 59 фото для презентаций и  картинок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етский фон для презентации детского сада - 59 фото для презентаций и  картинок на рабочий сто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Фон для презентации моя семья - 60 фото для презентаций и картинок на 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15"/>
            <a:ext cx="919421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312739"/>
            <a:ext cx="6550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«Формирование позитивных </a:t>
            </a:r>
          </a:p>
          <a:p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детско-родительских </a:t>
            </a:r>
          </a:p>
          <a:p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отношений»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74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5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Comic Sans MS" pitchFamily="66" charset="0"/>
              </a:rPr>
              <a:t>4 принципа, которые стоит учитывать при реализации положительных детско-родительских отношений: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0848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60066"/>
                </a:solidFill>
                <a:latin typeface="Comic Sans MS" pitchFamily="66" charset="0"/>
              </a:rPr>
              <a:t>- принцип равенства.</a:t>
            </a:r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 Взаимоотношения должны поддерживаться на уровне партнёрства, ведь «ребёнок – это не будущий человек, а просто человек, обладающий свободой быть и стать, правом быть понятым и принятым, способностью принимать и понимать других» ;</a:t>
            </a:r>
          </a:p>
          <a:p>
            <a:r>
              <a:rPr lang="ru-RU" sz="2000" dirty="0">
                <a:solidFill>
                  <a:srgbClr val="660066"/>
                </a:solidFill>
                <a:latin typeface="Comic Sans MS" pitchFamily="66" charset="0"/>
              </a:rPr>
              <a:t>- принцип добровольности</a:t>
            </a:r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, как отсутствие насилия над личностью другого человека;</a:t>
            </a:r>
          </a:p>
          <a:p>
            <a:r>
              <a:rPr lang="ru-RU" sz="2000" dirty="0">
                <a:solidFill>
                  <a:srgbClr val="660066"/>
                </a:solidFill>
                <a:latin typeface="Comic Sans MS" pitchFamily="66" charset="0"/>
              </a:rPr>
              <a:t>- принцип открытости и искренности. </a:t>
            </a:r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Важно уметь признавать свои ошибки и быть честными. Дети особенно остро чувствуют фальшь;</a:t>
            </a:r>
          </a:p>
          <a:p>
            <a:r>
              <a:rPr lang="ru-RU" sz="2000" dirty="0">
                <a:solidFill>
                  <a:srgbClr val="660066"/>
                </a:solidFill>
                <a:latin typeface="Comic Sans MS" pitchFamily="66" charset="0"/>
              </a:rPr>
              <a:t>- принцип взаимного уважения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20327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57"/>
            <a:ext cx="917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Упражнение 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«Простой вопрос»</a:t>
            </a:r>
            <a:endParaRPr lang="ru-RU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4098" name="Picture 2" descr="Дневник rosinka730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08" y="1388969"/>
            <a:ext cx="3816424" cy="43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387778">
            <a:off x="3995936" y="3645024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«Простой вопрос»</a:t>
            </a: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4100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2842">
            <a:off x="6557458" y="4872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1638">
            <a:off x="5081236" y="48653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2763">
            <a:off x="5656833" y="44830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0291">
            <a:off x="3572445" y="49804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4628">
            <a:off x="837861" y="48055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3547">
            <a:off x="1750999" y="43787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plôme Png, Vecteurs, PSD et Icônes Pour Téléchargement Gratuit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4979">
            <a:off x="2403556" y="47144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0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0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Советы для формирования положительных детско-родительских отношений.</a:t>
            </a:r>
          </a:p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Чтобы не допускать глубокого, разлада ребенка с самим собой и окружающим миром, нужно постоянно поддерживать его самооценку или чувство </a:t>
            </a:r>
            <a:r>
              <a:rPr lang="ru-RU" sz="1600" b="1" dirty="0" err="1">
                <a:solidFill>
                  <a:srgbClr val="0000CC"/>
                </a:solidFill>
                <a:latin typeface="Comic Sans MS" pitchFamily="66" charset="0"/>
              </a:rPr>
              <a:t>самоценности</a:t>
            </a:r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:</a:t>
            </a:r>
          </a:p>
          <a:p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1. Безусловно принимать его.</a:t>
            </a:r>
          </a:p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2. Активно слушать его переживания, и потребности.</a:t>
            </a:r>
          </a:p>
          <a:p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3. Бывать </a:t>
            </a:r>
            <a:r>
              <a:rPr lang="ru-RU" sz="1600" b="1" i="1" dirty="0">
                <a:solidFill>
                  <a:srgbClr val="660066"/>
                </a:solidFill>
                <a:latin typeface="Comic Sans MS" pitchFamily="66" charset="0"/>
              </a:rPr>
              <a:t>(читать, играть, заниматься)</a:t>
            </a:r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 вместе.</a:t>
            </a:r>
          </a:p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4. Не вмешиваться в его занятия, с которыми он справляется.</a:t>
            </a:r>
          </a:p>
          <a:p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5. Помогать, когда просит.</a:t>
            </a:r>
          </a:p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6. Поддерживать успехи.</a:t>
            </a:r>
          </a:p>
          <a:p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7. Делиться своими чувствами </a:t>
            </a:r>
            <a:r>
              <a:rPr lang="ru-RU" sz="1600" b="1" i="1" dirty="0">
                <a:solidFill>
                  <a:srgbClr val="660066"/>
                </a:solidFill>
                <a:latin typeface="Comic Sans MS" pitchFamily="66" charset="0"/>
              </a:rPr>
              <a:t>(значит </a:t>
            </a:r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доверять).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93096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8. Конструктивно разрешать конфликты.</a:t>
            </a:r>
          </a:p>
          <a:p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9. Использовать в повседневном общении приветливые фразы. </a:t>
            </a:r>
            <a:r>
              <a:rPr lang="ru-RU" sz="1600" b="1" u="sng" dirty="0">
                <a:solidFill>
                  <a:srgbClr val="660066"/>
                </a:solidFill>
                <a:latin typeface="Comic Sans MS" pitchFamily="66" charset="0"/>
              </a:rPr>
              <a:t>Например</a:t>
            </a:r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: Мне хорошо с тобой. Я рада тебя видеть. Хорошо, что ты пришел. Мне нравится, как ты. Я по тебе соскучилась. Давай </a:t>
            </a:r>
            <a:r>
              <a:rPr lang="ru-RU" sz="1600" b="1" i="1" dirty="0">
                <a:solidFill>
                  <a:srgbClr val="660066"/>
                </a:solidFill>
                <a:latin typeface="Comic Sans MS" pitchFamily="66" charset="0"/>
              </a:rPr>
              <a:t>(посидим, поделаем.)</a:t>
            </a:r>
            <a:r>
              <a:rPr lang="ru-RU" sz="1600" b="1" dirty="0">
                <a:solidFill>
                  <a:srgbClr val="660066"/>
                </a:solidFill>
                <a:latin typeface="Comic Sans MS" pitchFamily="66" charset="0"/>
              </a:rPr>
              <a:t> вместе. Ты, конечно, справишься. Как хорошо, что ты у нас есть. Ты мой хороший.</a:t>
            </a:r>
          </a:p>
          <a:p>
            <a:r>
              <a:rPr lang="ru-RU" sz="1600" b="1" dirty="0">
                <a:solidFill>
                  <a:srgbClr val="0000CC"/>
                </a:solidFill>
                <a:latin typeface="Comic Sans MS" pitchFamily="66" charset="0"/>
              </a:rPr>
              <a:t>10. Обнимать не менее 4х, а лучше по 8 раз в день.</a:t>
            </a:r>
          </a:p>
        </p:txBody>
      </p:sp>
    </p:spTree>
    <p:extLst>
      <p:ext uri="{BB962C8B-B14F-4D97-AF65-F5344CB8AC3E}">
        <p14:creationId xmlns:p14="http://schemas.microsoft.com/office/powerpoint/2010/main" val="203837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" y="0"/>
            <a:ext cx="917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Завод лестниц на металлическом карка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62361"/>
            <a:ext cx="35147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Завод лестниц на металлическом карка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38" y="1916832"/>
            <a:ext cx="35147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Упражнение 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«Найди своё место»</a:t>
            </a:r>
            <a:endParaRPr lang="ru-RU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AutoShape 6" descr="Веселые человечки картинки для детей (44 фото) » Юмор, позитив и много  смешных карти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Веселые человечки картинки для детей (44 фото) » Юмор, позитив и много  смешных картин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Картинки людей для презентации - 82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27" y="1388969"/>
            <a:ext cx="1498909" cy="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Картинки людей для презентации - 82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3" y="5089202"/>
            <a:ext cx="1498909" cy="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Картинки людей для презентации - 82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97" y="2748585"/>
            <a:ext cx="1498909" cy="9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3" descr="Дети ссорятся - векторные изображения, Дети ссорятся картинки - Страница 2 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Дети ссорятся - векторные изображения, Дети ссорятся картинки - Страница 2 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51945"/>
            <a:ext cx="2137420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5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51946"/>
            <a:ext cx="2095038" cy="20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 descr="Улыбающаяся мама обнимает своих детей. мама, дочь и сын. | Премиум векторы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43408"/>
            <a:ext cx="2688396" cy="2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766">
            <a:off x="1741711" y="1627902"/>
            <a:ext cx="1739599" cy="18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995">
            <a:off x="5758318" y="4169390"/>
            <a:ext cx="1259525" cy="1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1656">
            <a:off x="7385331" y="2912910"/>
            <a:ext cx="1259525" cy="1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7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0" y="-3265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ма и папа картинки для детей - 33 фот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6"/>
          <a:stretch/>
        </p:blipFill>
        <p:spPr bwMode="auto">
          <a:xfrm>
            <a:off x="5148064" y="2132856"/>
            <a:ext cx="4898909" cy="37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840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omic Sans MS" pitchFamily="66" charset="0"/>
              </a:rPr>
              <a:t>Прежде чем воспитывать, откройте двери в своё детство. Вспомните, какими были вы, чего ждали от своих родителей? Что вы испытываете,  воспитывая своего ребёнка? Превосходство или сочувствие к нему? Но самое главное – никогда не воспитывайте ребёнка в состоянии аффекта. Семь раз отмерьте, один отрежьте. Старайтесь стать для ребёнка таким родителем, о котором вы сами мечтали в детстве.  </a:t>
            </a:r>
          </a:p>
        </p:txBody>
      </p:sp>
      <p:sp>
        <p:nvSpPr>
          <p:cNvPr id="5" name="AutoShape 4" descr="Сердечки с прозрачным фоном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Сердечки с прозрачным фоном - фото и картинки abrakadabra.f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654">
            <a:off x="7261320" y="-412042"/>
            <a:ext cx="1470607" cy="17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6259">
            <a:off x="7489458" y="594364"/>
            <a:ext cx="1983826" cy="23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355">
            <a:off x="5629529" y="-188452"/>
            <a:ext cx="2472482" cy="29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1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660066"/>
                </a:solidFill>
                <a:latin typeface="Comic Sans MS" pitchFamily="66" charset="0"/>
              </a:rPr>
              <a:t>Не ребёнок должен Вас понимать, а Вы ребёнка. Только потому, что Вы были ребёнком, а ребёнок еще не был взрослым.</a:t>
            </a:r>
          </a:p>
        </p:txBody>
      </p:sp>
      <p:pic>
        <p:nvPicPr>
          <p:cNvPr id="2054" name="Picture 6" descr="Мама клипарт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12" y="1695768"/>
            <a:ext cx="5607530" cy="48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omic Sans MS" pitchFamily="66" charset="0"/>
              </a:rPr>
              <a:t>Цель:</a:t>
            </a:r>
            <a:r>
              <a:rPr lang="ru-RU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формирование</a:t>
            </a:r>
            <a:r>
              <a:rPr lang="ru-RU" sz="2400" b="1" dirty="0">
                <a:solidFill>
                  <a:srgbClr val="0000CC"/>
                </a:solidFill>
                <a:latin typeface="Comic Sans MS" pitchFamily="66" charset="0"/>
              </a:rPr>
              <a:t> 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навыков гармоничного</a:t>
            </a:r>
            <a:r>
              <a:rPr lang="ru-RU" sz="2400" b="1" dirty="0">
                <a:solidFill>
                  <a:srgbClr val="0000CC"/>
                </a:solidFill>
                <a:latin typeface="Comic Sans MS" pitchFamily="66" charset="0"/>
              </a:rPr>
              <a:t>, 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доверительного взаимодействия родителей и детей</a:t>
            </a:r>
            <a:r>
              <a:rPr lang="ru-RU" sz="2400" b="1" dirty="0">
                <a:solidFill>
                  <a:srgbClr val="0000CC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47048052"/>
              </p:ext>
            </p:extLst>
          </p:nvPr>
        </p:nvGraphicFramePr>
        <p:xfrm>
          <a:off x="33879" y="1316961"/>
          <a:ext cx="9094800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58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5" y="0"/>
            <a:ext cx="917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9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Упражнение 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«Скажи мне, как тебя зовут, </a:t>
            </a:r>
          </a:p>
          <a:p>
            <a:pPr algn="ctr"/>
            <a:r>
              <a:rPr lang="ru-RU" sz="3600" b="1" dirty="0">
                <a:solidFill>
                  <a:srgbClr val="0000CC"/>
                </a:solidFill>
                <a:latin typeface="Comic Sans MS" pitchFamily="66" charset="0"/>
              </a:rPr>
              <a:t>и я скажу, кто ты!»</a:t>
            </a:r>
            <a:endParaRPr lang="ru-RU" sz="3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122" name="Picture 2" descr="Собрание рисунков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176490"/>
            <a:ext cx="5184576" cy="44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5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Семья</a:t>
            </a:r>
            <a:r>
              <a:rPr lang="ru-RU" sz="2400" b="1" dirty="0">
                <a:solidFill>
                  <a:srgbClr val="0000CC"/>
                </a:solidFill>
                <a:latin typeface="Comic Sans MS" pitchFamily="66" charset="0"/>
              </a:rPr>
              <a:t> - 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важнейший фактор развития личности. В семье ребенок рождается, получает первоначальные знания о мире и первый жизненный опыт.</a:t>
            </a:r>
          </a:p>
          <a:p>
            <a:r>
              <a:rPr lang="ru-RU" sz="2400" dirty="0">
                <a:solidFill>
                  <a:srgbClr val="0000CC"/>
                </a:solidFill>
                <a:latin typeface="Comic Sans MS" pitchFamily="66" charset="0"/>
              </a:rPr>
              <a:t>Ребенка должны воспитывать родители, а все социальные институты могут лишь помочь им в обеспечении условий для саморазвития ребенка, помогая ему познать свои индивидуальные задатки, склонности и реализовать. Семейное воспитание продолжается всю жизнь человека, происходит в любое время суток, в любое время года.</a:t>
            </a:r>
          </a:p>
        </p:txBody>
      </p:sp>
      <p:pic>
        <p:nvPicPr>
          <p:cNvPr id="6146" name="Picture 2" descr="Семья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18449"/>
            <a:ext cx="5387616" cy="35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илый друг собаки и кошки мультфильм векторная икона иллюстрация животная  природа икона концепция изолированная квартира |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97" y="5301208"/>
            <a:ext cx="1736455" cy="17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995">
            <a:off x="1651271" y="3894729"/>
            <a:ext cx="1259525" cy="1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6170">
            <a:off x="7939452" y="3707889"/>
            <a:ext cx="822124" cy="8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бабочки картинки для детей на прозрачном фон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995">
            <a:off x="1651271" y="3858994"/>
            <a:ext cx="1259525" cy="13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latin typeface="Comic Sans MS" pitchFamily="66" charset="0"/>
              </a:rPr>
              <a:t>Основные типы детско-родительских отношений.</a:t>
            </a:r>
            <a:endParaRPr lang="ru-RU" sz="4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40072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</a:rPr>
              <a:t>Авторитарный тип.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В семье существует строгая иерархия: взрослые считаются всегда правыми, дети обязаны беспрекословно подчиняться всем их требованиям и приказам. Мнение ребёнка не учитывается, его интересы и настроения игнорируются, желания и чувства не берутся в расчёт.</a:t>
            </a:r>
          </a:p>
          <a:p>
            <a:r>
              <a:rPr lang="ru-RU" sz="2000" b="1" i="1" dirty="0">
                <a:solidFill>
                  <a:srgbClr val="660066"/>
                </a:solidFill>
                <a:latin typeface="Comic Sans MS" pitchFamily="66" charset="0"/>
              </a:rPr>
              <a:t>При таком стиле детско-родительских отношений: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ребёнок «удобен», поскольку он послушен, исполнителен, нетребователен, им легко управлять, его легко подчинить родительской воле;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у родителей есть ощущение полного контроля над воспитательной ситуацией и будущим ребёнка;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ребёнок удовлетворяет не свои потребности, а потребности родителей, обеспечивая им более удобную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389395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</a:rPr>
              <a:t>Попустительский тип.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Родители мало интересуются ребёнком, до него попросту «не доходят руки». Потребности ребёнка, и частности в эмоциональном контакте, игнорируются. Ребёнок испытывает недостаток внимания, заботы, тепла. Может наблюдаться как в семьях с невысоким достатком, где родители вынуждены много работать, так и в весьма благополучных в материальном плане семьях, где родители, занятые своей жизнью, прекрасно одевают и кормят малыша, снабжают игрушками, однако практически не имеют с ним контакта.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660066"/>
                </a:solidFill>
                <a:latin typeface="Comic Sans MS" pitchFamily="66" charset="0"/>
              </a:rPr>
              <a:t>При таком стиле детско-родительских отношений: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родители поначалу не тратят много сил и времени на воспитание ребёнка;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ребёнок вынужден учиться решать свои проблемы самостоятельно.</a:t>
            </a:r>
          </a:p>
        </p:txBody>
      </p:sp>
      <p:sp>
        <p:nvSpPr>
          <p:cNvPr id="6" name="AutoShape 2" descr="Грустный ребенок - векторные изображения, Грустный ребенок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79" b="980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48" y="3896310"/>
            <a:ext cx="4208652" cy="28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2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660066"/>
                </a:solidFill>
                <a:latin typeface="Comic Sans MS" pitchFamily="66" charset="0"/>
              </a:rPr>
              <a:t>Гиперопекающий</a:t>
            </a:r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</a:rPr>
              <a:t> тип.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Ребёнок является центром семьи, замыкая всех на своей персоне. Большинство его желаний удовлетворяется, часто даже до того, как они были осознаны и озвучены им самим. с ребенка «сдувают пылинки», содержат его в оранжерейных условиях, не дают ему проявить элементарную самостоятельность, не позволяют вести себя ответственно и решительно. Ребёнок ограждается от любых трудностей, забот, негативных эмоций и неприятностей. К нему не предъявляется никаких требований, обязанностей, просьб. Он живёт в основном своими интересами и потребностями, не принимая во внимание чувства и желания остальных членов семьи.</a:t>
            </a:r>
          </a:p>
          <a:p>
            <a:r>
              <a:rPr lang="ru-RU" sz="2000" b="1" i="1" dirty="0">
                <a:solidFill>
                  <a:srgbClr val="660066"/>
                </a:solidFill>
                <a:latin typeface="Comic Sans MS" pitchFamily="66" charset="0"/>
              </a:rPr>
              <a:t>При таком стиле детско-родительских отношений: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у родителей возникает иллюзия контроля над жизнью и здоровьем ребёнка, тем самым они пытаются снизить свою тревогу;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они ощущают себя «сделавшими всё для своих детей», чем снижают чувство вины, часто присущее родителям;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до начала социализации (поступление в детский сад или школу) ребёнок ощущает себя защищённым.</a:t>
            </a:r>
          </a:p>
        </p:txBody>
      </p:sp>
    </p:spTree>
    <p:extLst>
      <p:ext uri="{BB962C8B-B14F-4D97-AF65-F5344CB8AC3E}">
        <p14:creationId xmlns:p14="http://schemas.microsoft.com/office/powerpoint/2010/main" val="131338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Летний фон для детской презентации - 8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4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nagold - Клипарт - Ромашки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5344788"/>
            <a:ext cx="4184220" cy="16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72829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Comic Sans MS" pitchFamily="66" charset="0"/>
              </a:rPr>
              <a:t>Демократический тип.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Родители в семье такого типа считаются главными, им принадлежит основная доля власти и ответственности. Но при решении важных семейных вопросов интересы и мнения детей учитываются. В семье принято уважительное отношение друг другу независимо от возраста. Семья характеризуется существованием определённых традиций, правил и ценностей, которые обсуждаются и поддерживаются всеми участниками. Ребёнок хорошо знает свои ограничения, полномочия и зону своей ответственности. В семье преобладает тёплый эмоциональный климат, конфликтные или сложные ситуации не замалчиваются, а обсуждаются и решаются конструктивно.</a:t>
            </a:r>
          </a:p>
          <a:p>
            <a:r>
              <a:rPr lang="ru-RU" sz="2000" b="1" i="1" dirty="0">
                <a:solidFill>
                  <a:srgbClr val="660066"/>
                </a:solidFill>
                <a:latin typeface="Comic Sans MS" pitchFamily="66" charset="0"/>
              </a:rPr>
              <a:t>При таком стиле детско-родительских отношений:</a:t>
            </a:r>
            <a:endParaRPr lang="ru-RU" sz="2000" dirty="0">
              <a:solidFill>
                <a:srgbClr val="660066"/>
              </a:solidFill>
              <a:latin typeface="Comic Sans MS" pitchFamily="66" charset="0"/>
            </a:endParaRP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жизнь в семье требует от родителей внимания, душевной работы, творческого подхода к воспитательным задачам, постоянного «взросления» вместе с каждым своим ребёнком;</a:t>
            </a:r>
          </a:p>
          <a:p>
            <a:pPr lvl="0"/>
            <a:r>
              <a:rPr lang="ru-RU" sz="2000" dirty="0">
                <a:solidFill>
                  <a:srgbClr val="0000CC"/>
                </a:solidFill>
                <a:latin typeface="Comic Sans MS" pitchFamily="66" charset="0"/>
              </a:rPr>
              <a:t>отсутствуют простые решения, иллюзия контроля над ситуацией, нет однозначности, родитель участвует во взрослении человека, отличающегося от него самого, ему придётся осознать и уважать эти различия, устанавливая и поддерживая непростой баланс между родительским участием и передачей ответственности ребёнку за его собственную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3600722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1076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DIMASTA</dc:creator>
  <cp:lastModifiedBy>Зумрат</cp:lastModifiedBy>
  <cp:revision>16</cp:revision>
  <dcterms:created xsi:type="dcterms:W3CDTF">2022-10-24T15:44:25Z</dcterms:created>
  <dcterms:modified xsi:type="dcterms:W3CDTF">2022-10-26T15:40:33Z</dcterms:modified>
</cp:coreProperties>
</file>