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5" r:id="rId1"/>
  </p:sldMasterIdLst>
  <p:notesMasterIdLst>
    <p:notesMasterId r:id="rId19"/>
  </p:notesMasterIdLst>
  <p:sldIdLst>
    <p:sldId id="401" r:id="rId2"/>
    <p:sldId id="321" r:id="rId3"/>
    <p:sldId id="335" r:id="rId4"/>
    <p:sldId id="263" r:id="rId5"/>
    <p:sldId id="337" r:id="rId6"/>
    <p:sldId id="390" r:id="rId7"/>
    <p:sldId id="291" r:id="rId8"/>
    <p:sldId id="280" r:id="rId9"/>
    <p:sldId id="403" r:id="rId10"/>
    <p:sldId id="304" r:id="rId11"/>
    <p:sldId id="265" r:id="rId12"/>
    <p:sldId id="290" r:id="rId13"/>
    <p:sldId id="399" r:id="rId14"/>
    <p:sldId id="329" r:id="rId15"/>
    <p:sldId id="404" r:id="rId16"/>
    <p:sldId id="405" r:id="rId17"/>
    <p:sldId id="402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Пользователь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702B"/>
    <a:srgbClr val="C917C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224" autoAdjust="0"/>
    <p:restoredTop sz="94982" autoAdjust="0"/>
  </p:normalViewPr>
  <p:slideViewPr>
    <p:cSldViewPr>
      <p:cViewPr varScale="1">
        <p:scale>
          <a:sx n="87" d="100"/>
          <a:sy n="87" d="100"/>
        </p:scale>
        <p:origin x="-143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3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4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B74788C-5506-4419-85FA-A56565465564}" type="datetimeFigureOut">
              <a:rPr lang="ru-RU"/>
              <a:pPr>
                <a:defRPr/>
              </a:pPr>
              <a:t>11.04.2018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73CBB9F-E1E4-44A3-B894-33F1D3E7C3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8D3D0A-CCCC-4E53-93BB-72AAE48A8418}" type="datetimeFigureOut">
              <a:rPr lang="ru-RU" smtClean="0"/>
              <a:pPr>
                <a:defRPr/>
              </a:pPr>
              <a:t>11.04.2018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2E10B94A-7A2C-49B6-AD98-1089641CBAA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38CDFE6-21A7-43AE-A7FE-25D729CF44AA}" type="datetimeFigureOut">
              <a:rPr lang="ru-RU" smtClean="0"/>
              <a:pPr>
                <a:defRPr/>
              </a:pPr>
              <a:t>11.04.2018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7C531B-8F3F-4992-AD6B-0B7751BE792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115513-E6D0-46FF-BC57-8CBF9976DF06}" type="datetimeFigureOut">
              <a:rPr lang="ru-RU" smtClean="0"/>
              <a:pPr>
                <a:defRPr/>
              </a:pPr>
              <a:t>11.04.2018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7774E2-79B0-4E44-ADEE-A336F8F593D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716C04-35AB-429F-BF62-A0BB98AB90C5}" type="datetimeFigureOut">
              <a:rPr lang="ru-RU" smtClean="0"/>
              <a:pPr>
                <a:defRPr/>
              </a:pPr>
              <a:t>11.04.2018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FA025889-C203-4C66-8A4C-40B7F04950E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DCB6C2-5979-4670-ABE3-3DA6C5B6A825}" type="datetimeFigureOut">
              <a:rPr lang="ru-RU" smtClean="0"/>
              <a:pPr>
                <a:defRPr/>
              </a:pPr>
              <a:t>11.04.2018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2C5ED6-4A19-4833-8AAC-DE499B64901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8ED2A7-7133-49B6-9EE9-F88261B50886}" type="datetimeFigureOut">
              <a:rPr lang="ru-RU" smtClean="0"/>
              <a:pPr>
                <a:defRPr/>
              </a:pPr>
              <a:t>11.04.2018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7821E6-3D40-46A3-BE58-6877F66279D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24E599-5D35-4083-B4A6-F3570D29C746}" type="datetimeFigureOut">
              <a:rPr lang="ru-RU" smtClean="0"/>
              <a:pPr>
                <a:defRPr/>
              </a:pPr>
              <a:t>11.04.2018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C58BE2DF-43AF-4325-8391-906804B16C0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3F34C5-4AA7-4452-9194-42B0203EAC17}" type="datetimeFigureOut">
              <a:rPr lang="ru-RU" smtClean="0"/>
              <a:pPr>
                <a:defRPr/>
              </a:pPr>
              <a:t>11.04.2018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CCC326-66F9-4C63-B62B-55A0227748C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0454EA-188E-4918-B92F-C9F05EF902EA}" type="datetimeFigureOut">
              <a:rPr lang="ru-RU" smtClean="0"/>
              <a:pPr>
                <a:defRPr/>
              </a:pPr>
              <a:t>11.04.2018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31514B-DD61-4D15-A6CD-AC5032F3AD1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409F8C-1CA8-4208-BB33-0D02BA07E68B}" type="datetimeFigureOut">
              <a:rPr lang="ru-RU" smtClean="0"/>
              <a:pPr>
                <a:defRPr/>
              </a:pPr>
              <a:t>11.04.2018</a:t>
            </a:fld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2179CB-07FF-4DD5-9756-A8CCE23D491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B5DBFD-E178-41C4-931B-F2620C10DBA4}" type="datetimeFigureOut">
              <a:rPr lang="ru-RU" smtClean="0"/>
              <a:pPr>
                <a:defRPr/>
              </a:pPr>
              <a:t>11.04.2018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0DDBE0-EE3A-43E1-BF02-738FADECA2E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17D4DC4A-E186-45CE-B424-E642F43CEA3E}" type="datetimeFigureOut">
              <a:rPr lang="ru-RU" smtClean="0"/>
              <a:pPr>
                <a:defRPr/>
              </a:pPr>
              <a:t>11.04.2018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D90BD02D-6916-4EEE-A475-91DAD9B0BAB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ransition>
    <p:wipe dir="d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age (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285728"/>
            <a:ext cx="8819163" cy="6429420"/>
          </a:xfrm>
          <a:prstGeom prst="rect">
            <a:avLst/>
          </a:prstGeom>
        </p:spPr>
      </p:pic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285720" y="1052513"/>
            <a:ext cx="7500991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8000" dirty="0">
                <a:ln w="1905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Calibri" pitchFamily="34" charset="0"/>
              </a:rPr>
              <a:t>Нравственно-патриотическое воспитание дошкольников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500694" y="6000768"/>
            <a:ext cx="3429024" cy="6286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Средняя группа «Солнышко»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Прямоугольник 1"/>
          <p:cNvSpPr>
            <a:spLocks noChangeArrowheads="1"/>
          </p:cNvSpPr>
          <p:nvPr/>
        </p:nvSpPr>
        <p:spPr bwMode="auto">
          <a:xfrm>
            <a:off x="323850" y="692150"/>
            <a:ext cx="6551613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 dirty="0">
                <a:solidFill>
                  <a:srgbClr val="FF0000"/>
                </a:solidFill>
                <a:cs typeface="Times New Roman" pitchFamily="18" charset="0"/>
              </a:rPr>
              <a:t>Гимн – это торжественная песня </a:t>
            </a:r>
            <a:r>
              <a:rPr lang="ru-RU" sz="3200" dirty="0" smtClean="0">
                <a:solidFill>
                  <a:srgbClr val="FF0000"/>
                </a:solidFill>
                <a:cs typeface="Times New Roman" pitchFamily="18" charset="0"/>
              </a:rPr>
              <a:t>страны. Ее граждане </a:t>
            </a:r>
            <a:r>
              <a:rPr lang="ru-RU" sz="3200" dirty="0">
                <a:solidFill>
                  <a:srgbClr val="FF0000"/>
                </a:solidFill>
                <a:cs typeface="Times New Roman" pitchFamily="18" charset="0"/>
              </a:rPr>
              <a:t>встают, когда звучит гимн, и слушают его стоя.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40962" name="Rectangle 9"/>
          <p:cNvSpPr>
            <a:spLocks noChangeArrowheads="1"/>
          </p:cNvSpPr>
          <p:nvPr/>
        </p:nvSpPr>
        <p:spPr bwMode="auto">
          <a:xfrm>
            <a:off x="2393950" y="-606425"/>
            <a:ext cx="4357688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400">
                <a:solidFill>
                  <a:srgbClr val="053199"/>
                </a:solidFill>
                <a:latin typeface="Times New Roman" pitchFamily="18" charset="0"/>
                <a:cs typeface="Times New Roman" pitchFamily="18" charset="0"/>
              </a:rPr>
              <a:t>Текст Государственного гимна Российской Федерации</a:t>
            </a:r>
            <a:br>
              <a:rPr lang="ru-RU" sz="1400">
                <a:solidFill>
                  <a:srgbClr val="0531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100">
                <a:solidFill>
                  <a:srgbClr val="053199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100" i="1">
                <a:solidFill>
                  <a:srgbClr val="053199"/>
                </a:solidFill>
                <a:latin typeface="Times New Roman" pitchFamily="18" charset="0"/>
                <a:cs typeface="Times New Roman" pitchFamily="18" charset="0"/>
              </a:rPr>
              <a:t>слова С.В.Михалкова</a:t>
            </a:r>
            <a:r>
              <a:rPr lang="ru-RU" sz="1100">
                <a:solidFill>
                  <a:srgbClr val="053199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400">
              <a:solidFill>
                <a:srgbClr val="053199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ru-RU">
              <a:latin typeface="Calibri" pitchFamily="34" charset="0"/>
            </a:endParaRPr>
          </a:p>
        </p:txBody>
      </p:sp>
      <p:sp>
        <p:nvSpPr>
          <p:cNvPr id="40963" name="Rectangle 19"/>
          <p:cNvSpPr>
            <a:spLocks noChangeArrowheads="1"/>
          </p:cNvSpPr>
          <p:nvPr/>
        </p:nvSpPr>
        <p:spPr bwMode="auto">
          <a:xfrm>
            <a:off x="2393950" y="6824663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/>
              <a:t/>
            </a:r>
            <a:br>
              <a:rPr lang="ru-RU"/>
            </a:br>
            <a:endParaRPr lang="ru-RU">
              <a:latin typeface="Calibri" pitchFamily="34" charset="0"/>
            </a:endParaRPr>
          </a:p>
        </p:txBody>
      </p:sp>
      <p:sp>
        <p:nvSpPr>
          <p:cNvPr id="40965" name="Rectangle 58"/>
          <p:cNvSpPr>
            <a:spLocks noChangeArrowheads="1"/>
          </p:cNvSpPr>
          <p:nvPr/>
        </p:nvSpPr>
        <p:spPr bwMode="auto">
          <a:xfrm>
            <a:off x="3708400" y="2492375"/>
            <a:ext cx="417671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dirty="0"/>
              <a:t>Государственный гимн </a:t>
            </a:r>
            <a:endParaRPr lang="ru-RU" dirty="0" smtClean="0"/>
          </a:p>
          <a:p>
            <a:pPr algn="ctr"/>
            <a:r>
              <a:rPr lang="ru-RU" dirty="0" smtClean="0"/>
              <a:t>Казахстана</a:t>
            </a:r>
            <a:endParaRPr lang="ru-RU" dirty="0"/>
          </a:p>
          <a:p>
            <a:pPr algn="ctr"/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7" name="Рисунок 6" descr="Kazakhstan_National_Anthe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14942" y="3143248"/>
            <a:ext cx="2630834" cy="3499009"/>
          </a:xfrm>
          <a:prstGeom prst="rect">
            <a:avLst/>
          </a:prstGeom>
        </p:spPr>
      </p:pic>
      <p:pic>
        <p:nvPicPr>
          <p:cNvPr id="8" name="Рисунок 7" descr="20180411_1608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3000372"/>
            <a:ext cx="4857785" cy="3643338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20180327_1132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3214674" y="1071550"/>
            <a:ext cx="6715148" cy="4857752"/>
          </a:xfrm>
          <a:prstGeom prst="rect">
            <a:avLst/>
          </a:prstGeom>
        </p:spPr>
      </p:pic>
      <p:sp>
        <p:nvSpPr>
          <p:cNvPr id="41986" name="TextBox 4"/>
          <p:cNvSpPr txBox="1">
            <a:spLocks noChangeArrowheads="1"/>
          </p:cNvSpPr>
          <p:nvPr/>
        </p:nvSpPr>
        <p:spPr bwMode="auto">
          <a:xfrm>
            <a:off x="571472" y="3429000"/>
            <a:ext cx="7848600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dirty="0">
                <a:solidFill>
                  <a:srgbClr val="002060"/>
                </a:solidFill>
                <a:latin typeface="Calibri" pitchFamily="34" charset="0"/>
              </a:rPr>
              <a:t>Формирование бережного и заботливого отношения к природе и ко всему живому, к предметам и явлениям окружающей среды.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Прямоугольник 2"/>
          <p:cNvSpPr>
            <a:spLocks noChangeArrowheads="1"/>
          </p:cNvSpPr>
          <p:nvPr/>
        </p:nvSpPr>
        <p:spPr bwMode="auto">
          <a:xfrm>
            <a:off x="755650" y="1341438"/>
            <a:ext cx="7632700" cy="403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dirty="0">
                <a:solidFill>
                  <a:srgbClr val="C00000"/>
                </a:solidFill>
                <a:latin typeface="Calibri" pitchFamily="34" charset="0"/>
              </a:rPr>
              <a:t>Воспитание любви к природе, умение чувствовать ее красоту и восхищаться ею имеет огромное значение не только для эстетического развития детей, но и для нравственного воспитания, в частности, для пробуждения у дошкольников патриотических чувств, чуткости к окружающему.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0180209_1129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333409" y="619107"/>
            <a:ext cx="3810026" cy="2857520"/>
          </a:xfrm>
          <a:prstGeom prst="rect">
            <a:avLst/>
          </a:prstGeom>
        </p:spPr>
      </p:pic>
      <p:pic>
        <p:nvPicPr>
          <p:cNvPr id="6" name="Рисунок 5" descr="20180209_1130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5667383" y="3333749"/>
            <a:ext cx="3810026" cy="2857520"/>
          </a:xfrm>
          <a:prstGeom prst="rect">
            <a:avLst/>
          </a:prstGeom>
        </p:spPr>
      </p:pic>
      <p:pic>
        <p:nvPicPr>
          <p:cNvPr id="7" name="Рисунок 6" descr="20180329_1134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43042" y="4000504"/>
            <a:ext cx="3619525" cy="2714644"/>
          </a:xfrm>
          <a:prstGeom prst="rect">
            <a:avLst/>
          </a:prstGeom>
        </p:spPr>
      </p:pic>
      <p:pic>
        <p:nvPicPr>
          <p:cNvPr id="8" name="Рисунок 7" descr="20180329_11342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43372" y="142852"/>
            <a:ext cx="3571900" cy="2678925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2" descr="http://im0-tub-ru.yandex.net/i?id=152022640-39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11188" y="404813"/>
            <a:ext cx="7848600" cy="569436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Одной из важнейших задач, стоящих перед нашим обществом в настоящее время является его </a:t>
            </a:r>
            <a:r>
              <a:rPr lang="ru-RU" sz="2800" dirty="0">
                <a:solidFill>
                  <a:srgbClr val="FF0000"/>
                </a:solidFill>
                <a:latin typeface="+mn-lt"/>
                <a:cs typeface="+mn-cs"/>
              </a:rPr>
              <a:t>духовное нравственно-патриотическое возрождение</a:t>
            </a:r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, которое невозможно осуществить, не усваивая культурно-исторический опыт народа. Ни что так не способствует формированию и развитию личности, её творческой активности, как обращение к народным традициям, обрядам, народному творчеству, устному и песенному, поскольку, находясь в естественной речевой обстановке, которой является для ребенка его родной язык .</a:t>
            </a:r>
            <a:b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</a:br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 </a:t>
            </a:r>
            <a:endParaRPr lang="ru-RU" sz="2800" dirty="0">
              <a:latin typeface="+mn-lt"/>
              <a:cs typeface="+mn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71130_1012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107189" y="535761"/>
            <a:ext cx="3143272" cy="2357454"/>
          </a:xfrm>
          <a:prstGeom prst="rect">
            <a:avLst/>
          </a:prstGeom>
        </p:spPr>
      </p:pic>
      <p:pic>
        <p:nvPicPr>
          <p:cNvPr id="3" name="Рисунок 2" descr="20171130_1042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2849066" y="579902"/>
            <a:ext cx="3160115" cy="2286017"/>
          </a:xfrm>
          <a:prstGeom prst="rect">
            <a:avLst/>
          </a:prstGeom>
        </p:spPr>
      </p:pic>
      <p:pic>
        <p:nvPicPr>
          <p:cNvPr id="4" name="Рисунок 3" descr="20180320_09400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5750727" y="535761"/>
            <a:ext cx="3143272" cy="2357454"/>
          </a:xfrm>
          <a:prstGeom prst="rect">
            <a:avLst/>
          </a:prstGeom>
        </p:spPr>
      </p:pic>
      <p:pic>
        <p:nvPicPr>
          <p:cNvPr id="5" name="Рисунок 4" descr="20180320_10385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-107185" y="3774282"/>
            <a:ext cx="3143240" cy="2357430"/>
          </a:xfrm>
          <a:prstGeom prst="rect">
            <a:avLst/>
          </a:prstGeom>
        </p:spPr>
      </p:pic>
      <p:pic>
        <p:nvPicPr>
          <p:cNvPr id="6" name="Рисунок 5" descr="20180320_10481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>
            <a:off x="2893207" y="3821909"/>
            <a:ext cx="3143270" cy="2357453"/>
          </a:xfrm>
          <a:prstGeom prst="rect">
            <a:avLst/>
          </a:prstGeom>
        </p:spPr>
      </p:pic>
      <p:pic>
        <p:nvPicPr>
          <p:cNvPr id="7" name="Рисунок 6" descr="20180320_11152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5400000">
            <a:off x="5822165" y="3821909"/>
            <a:ext cx="3143272" cy="2357454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0180411_1649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42852"/>
            <a:ext cx="8715404" cy="6536553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Marina\Desktop\дипломы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image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85728"/>
            <a:ext cx="8715436" cy="6334148"/>
          </a:xfrm>
          <a:prstGeom prst="rect">
            <a:avLst/>
          </a:prstGeom>
        </p:spPr>
      </p:pic>
      <p:pic>
        <p:nvPicPr>
          <p:cNvPr id="16385" name="Picture 2" descr="фон Зеленая листв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4" descr="фон Зеленая листв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6" descr="фон Зеленая листв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143108" y="857232"/>
            <a:ext cx="485933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Поэт Симонов в стихотворении «Родина» пишет:</a:t>
            </a:r>
            <a:r>
              <a:rPr lang="ru-RU" sz="3200" dirty="0">
                <a:solidFill>
                  <a:srgbClr val="FF0000"/>
                </a:solidFill>
                <a:latin typeface="+mn-lt"/>
                <a:cs typeface="+mn-cs"/>
              </a:rPr>
              <a:t/>
            </a:r>
            <a:br>
              <a:rPr lang="ru-RU" sz="3200" dirty="0">
                <a:solidFill>
                  <a:srgbClr val="FF0000"/>
                </a:solidFill>
                <a:latin typeface="+mn-lt"/>
                <a:cs typeface="+mn-cs"/>
              </a:rPr>
            </a:br>
            <a:r>
              <a:rPr lang="ru-RU" sz="3200" dirty="0">
                <a:solidFill>
                  <a:srgbClr val="FF0000"/>
                </a:solidFill>
                <a:latin typeface="+mn-lt"/>
                <a:cs typeface="+mn-cs"/>
              </a:rPr>
              <a:t/>
            </a:r>
            <a:br>
              <a:rPr lang="ru-RU" sz="3200" dirty="0">
                <a:solidFill>
                  <a:srgbClr val="FF0000"/>
                </a:solidFill>
                <a:latin typeface="+mn-lt"/>
                <a:cs typeface="+mn-cs"/>
              </a:rPr>
            </a:br>
            <a:r>
              <a:rPr lang="ru-RU" sz="3200" dirty="0">
                <a:solidFill>
                  <a:srgbClr val="FFFF00"/>
                </a:solidFill>
                <a:latin typeface="+mn-lt"/>
                <a:cs typeface="+mn-cs"/>
              </a:rPr>
              <a:t>«Ты вспоминаешь не страну большую, которую изъездил и узнал</a:t>
            </a:r>
            <a:br>
              <a:rPr lang="ru-RU" sz="3200" dirty="0">
                <a:solidFill>
                  <a:srgbClr val="FFFF00"/>
                </a:solidFill>
                <a:latin typeface="+mn-lt"/>
                <a:cs typeface="+mn-cs"/>
              </a:rPr>
            </a:br>
            <a:r>
              <a:rPr lang="ru-RU" sz="3200" dirty="0">
                <a:solidFill>
                  <a:srgbClr val="FFFF00"/>
                </a:solidFill>
                <a:latin typeface="+mn-lt"/>
                <a:cs typeface="+mn-cs"/>
              </a:rPr>
              <a:t/>
            </a:r>
            <a:br>
              <a:rPr lang="ru-RU" sz="3200" dirty="0">
                <a:solidFill>
                  <a:srgbClr val="FFFF00"/>
                </a:solidFill>
                <a:latin typeface="+mn-lt"/>
                <a:cs typeface="+mn-cs"/>
              </a:rPr>
            </a:br>
            <a:r>
              <a:rPr lang="ru-RU" sz="3200" dirty="0">
                <a:solidFill>
                  <a:srgbClr val="FFFF00"/>
                </a:solidFill>
                <a:latin typeface="+mn-lt"/>
                <a:cs typeface="+mn-cs"/>
              </a:rPr>
              <a:t>Ты вспоминаешь Родину, такую, какой ее ты с детства увидал».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http://zhizn-beznarkotikov.narod.ru/master130_background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71450"/>
            <a:ext cx="9383713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TextBox 7"/>
          <p:cNvSpPr txBox="1">
            <a:spLocks noChangeArrowheads="1"/>
          </p:cNvSpPr>
          <p:nvPr/>
        </p:nvSpPr>
        <p:spPr bwMode="auto">
          <a:xfrm>
            <a:off x="611188" y="620713"/>
            <a:ext cx="8137525" cy="464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dirty="0">
                <a:solidFill>
                  <a:srgbClr val="C00000"/>
                </a:solidFill>
                <a:latin typeface="Calibri" pitchFamily="34" charset="0"/>
              </a:rPr>
              <a:t>   Задачи: </a:t>
            </a:r>
          </a:p>
          <a:p>
            <a:r>
              <a:rPr lang="ru-RU" sz="2400" dirty="0">
                <a:solidFill>
                  <a:srgbClr val="002060"/>
                </a:solidFill>
                <a:latin typeface="Calibri" pitchFamily="34" charset="0"/>
              </a:rPr>
              <a:t>*  Воспитание у ребенка любви и привязанности к своей семье, дому, детскому саду, улице, </a:t>
            </a:r>
            <a:r>
              <a:rPr lang="ru-RU" sz="2400" dirty="0" smtClean="0">
                <a:solidFill>
                  <a:srgbClr val="002060"/>
                </a:solidFill>
                <a:latin typeface="Calibri" pitchFamily="34" charset="0"/>
              </a:rPr>
              <a:t>поселку;</a:t>
            </a:r>
            <a:endParaRPr lang="ru-RU" sz="2400" dirty="0">
              <a:solidFill>
                <a:srgbClr val="002060"/>
              </a:solidFill>
              <a:latin typeface="Calibri" pitchFamily="34" charset="0"/>
            </a:endParaRPr>
          </a:p>
          <a:p>
            <a:r>
              <a:rPr lang="ru-RU" sz="2400" dirty="0">
                <a:solidFill>
                  <a:srgbClr val="002060"/>
                </a:solidFill>
                <a:latin typeface="Calibri" pitchFamily="34" charset="0"/>
              </a:rPr>
              <a:t>* Формирование бережного отношения к природе и всему живому;</a:t>
            </a:r>
          </a:p>
          <a:p>
            <a:r>
              <a:rPr lang="ru-RU" sz="2400" dirty="0">
                <a:solidFill>
                  <a:srgbClr val="002060"/>
                </a:solidFill>
                <a:latin typeface="Calibri" pitchFamily="34" charset="0"/>
              </a:rPr>
              <a:t>* Расширение представлений о городах </a:t>
            </a:r>
            <a:r>
              <a:rPr lang="ru-RU" sz="2400" dirty="0" smtClean="0">
                <a:solidFill>
                  <a:srgbClr val="002060"/>
                </a:solidFill>
                <a:latin typeface="Calibri" pitchFamily="34" charset="0"/>
              </a:rPr>
              <a:t>Казахстана;</a:t>
            </a:r>
            <a:endParaRPr lang="ru-RU" sz="2400" dirty="0">
              <a:solidFill>
                <a:srgbClr val="002060"/>
              </a:solidFill>
              <a:latin typeface="Calibri" pitchFamily="34" charset="0"/>
            </a:endParaRPr>
          </a:p>
          <a:p>
            <a:r>
              <a:rPr lang="ru-RU" sz="2400" dirty="0">
                <a:solidFill>
                  <a:srgbClr val="002060"/>
                </a:solidFill>
                <a:latin typeface="Calibri" pitchFamily="34" charset="0"/>
              </a:rPr>
              <a:t>*Знакомство детей с символами государства (герб, флаг, гимн) со столицей города </a:t>
            </a:r>
            <a:r>
              <a:rPr lang="ru-RU" sz="2400" dirty="0" smtClean="0">
                <a:solidFill>
                  <a:srgbClr val="002060"/>
                </a:solidFill>
                <a:latin typeface="Calibri" pitchFamily="34" charset="0"/>
              </a:rPr>
              <a:t>Астана;</a:t>
            </a:r>
            <a:endParaRPr lang="ru-RU" sz="2400" dirty="0">
              <a:solidFill>
                <a:srgbClr val="002060"/>
              </a:solidFill>
              <a:latin typeface="Calibri" pitchFamily="34" charset="0"/>
            </a:endParaRPr>
          </a:p>
          <a:p>
            <a:r>
              <a:rPr lang="ru-RU" sz="2400" dirty="0">
                <a:solidFill>
                  <a:srgbClr val="002060"/>
                </a:solidFill>
                <a:latin typeface="Calibri" pitchFamily="34" charset="0"/>
              </a:rPr>
              <a:t>*Формирование элементарных знаний о правах человека;</a:t>
            </a:r>
          </a:p>
          <a:p>
            <a:r>
              <a:rPr lang="ru-RU" sz="2400" dirty="0">
                <a:solidFill>
                  <a:srgbClr val="002060"/>
                </a:solidFill>
                <a:latin typeface="Calibri" pitchFamily="34" charset="0"/>
              </a:rPr>
              <a:t>*Развитие интереса к </a:t>
            </a:r>
            <a:r>
              <a:rPr lang="ru-RU" sz="2400" dirty="0" smtClean="0">
                <a:solidFill>
                  <a:srgbClr val="002060"/>
                </a:solidFill>
                <a:latin typeface="Calibri" pitchFamily="34" charset="0"/>
              </a:rPr>
              <a:t>казахским </a:t>
            </a:r>
            <a:r>
              <a:rPr lang="ru-RU" sz="2400" dirty="0">
                <a:solidFill>
                  <a:srgbClr val="002060"/>
                </a:solidFill>
                <a:latin typeface="Calibri" pitchFamily="34" charset="0"/>
              </a:rPr>
              <a:t>традициям и </a:t>
            </a:r>
            <a:r>
              <a:rPr lang="ru-RU" sz="2400" dirty="0" smtClean="0">
                <a:solidFill>
                  <a:srgbClr val="002060"/>
                </a:solidFill>
                <a:latin typeface="Calibri" pitchFamily="34" charset="0"/>
              </a:rPr>
              <a:t>обычаям;</a:t>
            </a:r>
            <a:endParaRPr lang="ru-RU" sz="2400" dirty="0">
              <a:solidFill>
                <a:srgbClr val="002060"/>
              </a:solidFill>
              <a:latin typeface="Calibri" pitchFamily="34" charset="0"/>
            </a:endParaRPr>
          </a:p>
          <a:p>
            <a:r>
              <a:rPr lang="ru-RU" sz="2400" dirty="0">
                <a:solidFill>
                  <a:srgbClr val="002060"/>
                </a:solidFill>
                <a:latin typeface="Calibri" pitchFamily="34" charset="0"/>
              </a:rPr>
              <a:t>*Формирование толерантности, чувства уважения к другим народам, их традициям.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827088" y="620713"/>
            <a:ext cx="2449512" cy="180022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</a:rPr>
              <a:t>семья</a:t>
            </a:r>
          </a:p>
        </p:txBody>
      </p:sp>
      <p:sp>
        <p:nvSpPr>
          <p:cNvPr id="5" name="Овал 4"/>
          <p:cNvSpPr/>
          <p:nvPr/>
        </p:nvSpPr>
        <p:spPr>
          <a:xfrm>
            <a:off x="755650" y="2565400"/>
            <a:ext cx="2663825" cy="165576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</a:rPr>
              <a:t>Родная </a:t>
            </a:r>
            <a:r>
              <a:rPr lang="ru-RU" sz="2800" b="1" dirty="0">
                <a:solidFill>
                  <a:srgbClr val="FF0000"/>
                </a:solidFill>
              </a:rPr>
              <a:t>улица</a:t>
            </a:r>
            <a:r>
              <a:rPr lang="ru-RU" sz="2400" b="1" dirty="0">
                <a:solidFill>
                  <a:srgbClr val="FF0000"/>
                </a:solidFill>
              </a:rPr>
              <a:t>, район</a:t>
            </a:r>
          </a:p>
        </p:txBody>
      </p:sp>
      <p:sp>
        <p:nvSpPr>
          <p:cNvPr id="6" name="Овал 5"/>
          <p:cNvSpPr/>
          <p:nvPr/>
        </p:nvSpPr>
        <p:spPr>
          <a:xfrm>
            <a:off x="5580063" y="2492375"/>
            <a:ext cx="2592387" cy="1800225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</a:rPr>
              <a:t>Родной </a:t>
            </a:r>
            <a:r>
              <a:rPr lang="ru-RU" sz="2400" b="1" dirty="0" smtClean="0">
                <a:solidFill>
                  <a:srgbClr val="FF0000"/>
                </a:solidFill>
              </a:rPr>
              <a:t>поселок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755650" y="4508500"/>
            <a:ext cx="2592388" cy="1851025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</a:rPr>
              <a:t>Страна, её столица, символы</a:t>
            </a:r>
          </a:p>
        </p:txBody>
      </p:sp>
      <p:sp>
        <p:nvSpPr>
          <p:cNvPr id="11" name="Овал 10"/>
          <p:cNvSpPr/>
          <p:nvPr/>
        </p:nvSpPr>
        <p:spPr>
          <a:xfrm>
            <a:off x="5435600" y="692150"/>
            <a:ext cx="2520950" cy="165735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</a:rPr>
              <a:t>Детский сад</a:t>
            </a:r>
          </a:p>
        </p:txBody>
      </p:sp>
      <p:sp>
        <p:nvSpPr>
          <p:cNvPr id="20486" name="TextBox 11"/>
          <p:cNvSpPr txBox="1">
            <a:spLocks noChangeArrowheads="1"/>
          </p:cNvSpPr>
          <p:nvPr/>
        </p:nvSpPr>
        <p:spPr bwMode="auto">
          <a:xfrm>
            <a:off x="3348038" y="260350"/>
            <a:ext cx="23034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7030A0"/>
                </a:solidFill>
                <a:latin typeface="Calibri" pitchFamily="34" charset="0"/>
              </a:rPr>
              <a:t>Система работы</a:t>
            </a:r>
          </a:p>
        </p:txBody>
      </p:sp>
      <p:cxnSp>
        <p:nvCxnSpPr>
          <p:cNvPr id="14" name="Прямая со стрелкой 13"/>
          <p:cNvCxnSpPr/>
          <p:nvPr/>
        </p:nvCxnSpPr>
        <p:spPr>
          <a:xfrm flipV="1">
            <a:off x="3348038" y="1628775"/>
            <a:ext cx="2087562" cy="365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3419475" y="1700213"/>
            <a:ext cx="2016125" cy="16208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endCxn id="6" idx="2"/>
          </p:cNvCxnSpPr>
          <p:nvPr/>
        </p:nvCxnSpPr>
        <p:spPr>
          <a:xfrm>
            <a:off x="3708400" y="3357563"/>
            <a:ext cx="1871663" cy="349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H="1">
            <a:off x="3203575" y="3500438"/>
            <a:ext cx="2232025" cy="15128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3203575" y="5157788"/>
            <a:ext cx="23764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Овал 12"/>
          <p:cNvSpPr/>
          <p:nvPr/>
        </p:nvSpPr>
        <p:spPr>
          <a:xfrm>
            <a:off x="5724525" y="4437063"/>
            <a:ext cx="2519363" cy="1728787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Права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20493" name="TextBox 16"/>
          <p:cNvSpPr txBox="1">
            <a:spLocks noChangeArrowheads="1"/>
          </p:cNvSpPr>
          <p:nvPr/>
        </p:nvSpPr>
        <p:spPr bwMode="auto">
          <a:xfrm>
            <a:off x="5940425" y="4868863"/>
            <a:ext cx="22320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F0000"/>
                </a:solidFill>
                <a:latin typeface="Calibri" pitchFamily="34" charset="0"/>
              </a:rPr>
              <a:t>Права и обязанности</a:t>
            </a:r>
          </a:p>
        </p:txBody>
      </p:sp>
      <p:sp>
        <p:nvSpPr>
          <p:cNvPr id="20494" name="TextBox 17"/>
          <p:cNvSpPr txBox="1">
            <a:spLocks noChangeArrowheads="1"/>
          </p:cNvSpPr>
          <p:nvPr/>
        </p:nvSpPr>
        <p:spPr bwMode="auto">
          <a:xfrm>
            <a:off x="7812088" y="5445125"/>
            <a:ext cx="2159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-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http://www.dvd-ppt-slideshow.com/images/ppt-background/background-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0960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TextBox 3"/>
          <p:cNvSpPr txBox="1">
            <a:spLocks noChangeArrowheads="1"/>
          </p:cNvSpPr>
          <p:nvPr/>
        </p:nvSpPr>
        <p:spPr bwMode="auto">
          <a:xfrm>
            <a:off x="323850" y="908050"/>
            <a:ext cx="3536950" cy="757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5400">
                <a:solidFill>
                  <a:srgbClr val="C00000"/>
                </a:solidFill>
                <a:latin typeface="Calibri" pitchFamily="34" charset="0"/>
              </a:rPr>
              <a:t>Сказки</a:t>
            </a:r>
          </a:p>
          <a:p>
            <a:pPr algn="ctr"/>
            <a:endParaRPr lang="ru-RU" sz="5400">
              <a:solidFill>
                <a:srgbClr val="C00000"/>
              </a:solidFill>
              <a:latin typeface="Calibri" pitchFamily="34" charset="0"/>
            </a:endParaRPr>
          </a:p>
          <a:p>
            <a:pPr algn="ctr"/>
            <a:r>
              <a:rPr lang="ru-RU" sz="5400">
                <a:solidFill>
                  <a:srgbClr val="C00000"/>
                </a:solidFill>
                <a:latin typeface="Calibri" pitchFamily="34" charset="0"/>
              </a:rPr>
              <a:t>Загадки</a:t>
            </a:r>
          </a:p>
          <a:p>
            <a:pPr algn="ctr"/>
            <a:endParaRPr lang="ru-RU" sz="5400">
              <a:solidFill>
                <a:srgbClr val="C00000"/>
              </a:solidFill>
              <a:latin typeface="Calibri" pitchFamily="34" charset="0"/>
            </a:endParaRPr>
          </a:p>
          <a:p>
            <a:pPr algn="ctr"/>
            <a:r>
              <a:rPr lang="ru-RU" sz="5400">
                <a:solidFill>
                  <a:srgbClr val="C00000"/>
                </a:solidFill>
                <a:latin typeface="Calibri" pitchFamily="34" charset="0"/>
              </a:rPr>
              <a:t>Пословицы</a:t>
            </a:r>
          </a:p>
          <a:p>
            <a:pPr algn="ctr"/>
            <a:endParaRPr lang="ru-RU" sz="5400">
              <a:solidFill>
                <a:srgbClr val="C00000"/>
              </a:solidFill>
              <a:latin typeface="Calibri" pitchFamily="34" charset="0"/>
            </a:endParaRPr>
          </a:p>
          <a:p>
            <a:pPr algn="ctr"/>
            <a:r>
              <a:rPr lang="ru-RU" sz="5400">
                <a:solidFill>
                  <a:srgbClr val="C00000"/>
                </a:solidFill>
                <a:latin typeface="Calibri" pitchFamily="34" charset="0"/>
              </a:rPr>
              <a:t>Поговорки</a:t>
            </a:r>
          </a:p>
          <a:p>
            <a:pPr algn="ctr"/>
            <a:endParaRPr lang="ru-RU" sz="5400">
              <a:latin typeface="Calibri" pitchFamily="34" charset="0"/>
            </a:endParaRPr>
          </a:p>
          <a:p>
            <a:pPr algn="ctr"/>
            <a:endParaRPr lang="ru-RU" sz="5400">
              <a:latin typeface="Calibri" pitchFamily="34" charset="0"/>
            </a:endParaRPr>
          </a:p>
        </p:txBody>
      </p:sp>
      <p:sp>
        <p:nvSpPr>
          <p:cNvPr id="25603" name="TextBox 8"/>
          <p:cNvSpPr txBox="1">
            <a:spLocks noChangeArrowheads="1"/>
          </p:cNvSpPr>
          <p:nvPr/>
        </p:nvSpPr>
        <p:spPr bwMode="auto">
          <a:xfrm>
            <a:off x="5076825" y="2636838"/>
            <a:ext cx="352742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solidFill>
                  <a:srgbClr val="7030A0"/>
                </a:solidFill>
                <a:latin typeface="Calibri" pitchFamily="34" charset="0"/>
              </a:rPr>
              <a:t>закладывают основы любви к своему народу , к своей Родине</a:t>
            </a:r>
          </a:p>
        </p:txBody>
      </p:sp>
      <p:sp>
        <p:nvSpPr>
          <p:cNvPr id="11" name="Правая фигурная скобка 10"/>
          <p:cNvSpPr/>
          <p:nvPr/>
        </p:nvSpPr>
        <p:spPr>
          <a:xfrm>
            <a:off x="2916238" y="1052513"/>
            <a:ext cx="2016125" cy="5805487"/>
          </a:xfrm>
          <a:prstGeom prst="rightBrace">
            <a:avLst>
              <a:gd name="adj1" fmla="val 8333"/>
              <a:gd name="adj2" fmla="val 5023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Box 1"/>
          <p:cNvSpPr txBox="1">
            <a:spLocks noChangeArrowheads="1"/>
          </p:cNvSpPr>
          <p:nvPr/>
        </p:nvSpPr>
        <p:spPr bwMode="auto">
          <a:xfrm>
            <a:off x="0" y="1557338"/>
            <a:ext cx="58674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>
                <a:solidFill>
                  <a:srgbClr val="C00000"/>
                </a:solidFill>
                <a:latin typeface="Calibri" pitchFamily="34" charset="0"/>
              </a:rPr>
              <a:t>Система работы по ознакомлению  с Родиной</a:t>
            </a:r>
          </a:p>
        </p:txBody>
      </p:sp>
      <p:pic>
        <p:nvPicPr>
          <p:cNvPr id="32770" name="Picture 2" descr="http://www.stihi.ru/pics/2011/11/30/85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260350"/>
            <a:ext cx="3041650" cy="63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Прямоугольник 3"/>
          <p:cNvSpPr>
            <a:spLocks noChangeArrowheads="1"/>
          </p:cNvSpPr>
          <p:nvPr/>
        </p:nvSpPr>
        <p:spPr bwMode="auto">
          <a:xfrm>
            <a:off x="5178430" y="571480"/>
            <a:ext cx="396557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ru-RU" sz="4000" b="1" dirty="0">
                <a:solidFill>
                  <a:srgbClr val="C00000"/>
                </a:solidFill>
                <a:latin typeface="Arial Narrow" pitchFamily="34" charset="0"/>
                <a:cs typeface="Tahoma" pitchFamily="34" charset="0"/>
              </a:rPr>
              <a:t>Символом </a:t>
            </a:r>
            <a:r>
              <a:rPr lang="ru-RU" sz="4000" dirty="0">
                <a:solidFill>
                  <a:srgbClr val="C00000"/>
                </a:solidFill>
                <a:latin typeface="Arial Narrow" pitchFamily="34" charset="0"/>
                <a:cs typeface="Tahoma" pitchFamily="34" charset="0"/>
              </a:rPr>
              <a:t>нашей Родины является и </a:t>
            </a:r>
            <a:r>
              <a:rPr lang="ru-RU" sz="4000" b="1" dirty="0">
                <a:solidFill>
                  <a:srgbClr val="C00000"/>
                </a:solidFill>
                <a:latin typeface="Arial Narrow" pitchFamily="34" charset="0"/>
                <a:cs typeface="Tahoma" pitchFamily="34" charset="0"/>
              </a:rPr>
              <a:t>столица</a:t>
            </a:r>
            <a:r>
              <a:rPr lang="ru-RU" sz="4000" dirty="0">
                <a:solidFill>
                  <a:srgbClr val="C00000"/>
                </a:solidFill>
                <a:latin typeface="Arial Narrow" pitchFamily="34" charset="0"/>
                <a:cs typeface="Tahoma" pitchFamily="34" charset="0"/>
              </a:rPr>
              <a:t> – город </a:t>
            </a:r>
            <a:r>
              <a:rPr lang="ru-RU" sz="4000" b="1" dirty="0" smtClean="0">
                <a:solidFill>
                  <a:srgbClr val="FF0000"/>
                </a:solidFill>
                <a:latin typeface="Arial Narrow" pitchFamily="34" charset="0"/>
                <a:cs typeface="Tahoma" pitchFamily="34" charset="0"/>
              </a:rPr>
              <a:t>Астана</a:t>
            </a:r>
            <a:r>
              <a:rPr lang="ru-RU" sz="4000" dirty="0" smtClean="0">
                <a:solidFill>
                  <a:srgbClr val="C00000"/>
                </a:solidFill>
                <a:latin typeface="Arial Narrow" pitchFamily="34" charset="0"/>
                <a:cs typeface="Tahoma" pitchFamily="34" charset="0"/>
              </a:rPr>
              <a:t>. </a:t>
            </a:r>
            <a:endParaRPr lang="ru-RU" sz="4000" dirty="0">
              <a:solidFill>
                <a:srgbClr val="C00000"/>
              </a:solidFill>
              <a:latin typeface="Arial Narrow" pitchFamily="34" charset="0"/>
            </a:endParaRPr>
          </a:p>
        </p:txBody>
      </p:sp>
      <p:pic>
        <p:nvPicPr>
          <p:cNvPr id="4" name="Рисунок 3" descr="s12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42852"/>
            <a:ext cx="4857784" cy="6500858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Box 3"/>
          <p:cNvSpPr txBox="1">
            <a:spLocks noChangeArrowheads="1"/>
          </p:cNvSpPr>
          <p:nvPr/>
        </p:nvSpPr>
        <p:spPr bwMode="auto">
          <a:xfrm>
            <a:off x="323850" y="476250"/>
            <a:ext cx="842486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FF0000"/>
                </a:solidFill>
                <a:latin typeface="Calibri" pitchFamily="34" charset="0"/>
              </a:rPr>
              <a:t>Знакомство детей с символами государства</a:t>
            </a:r>
            <a:r>
              <a:rPr lang="ru-RU" sz="4000">
                <a:solidFill>
                  <a:srgbClr val="FF0000"/>
                </a:solidFill>
                <a:latin typeface="Calibri" pitchFamily="34" charset="0"/>
              </a:rPr>
              <a:t>.</a:t>
            </a:r>
          </a:p>
        </p:txBody>
      </p:sp>
      <p:pic>
        <p:nvPicPr>
          <p:cNvPr id="4" name="Рисунок 3" descr="1433397206_state-symbols-kazakhstan-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1857364"/>
            <a:ext cx="6357982" cy="4548198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80329_1129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142905" y="571477"/>
            <a:ext cx="3429000" cy="2571750"/>
          </a:xfrm>
          <a:prstGeom prst="rect">
            <a:avLst/>
          </a:prstGeom>
        </p:spPr>
      </p:pic>
      <p:pic>
        <p:nvPicPr>
          <p:cNvPr id="3" name="Рисунок 2" descr="20180329_1129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2857488" y="571480"/>
            <a:ext cx="3429024" cy="2571768"/>
          </a:xfrm>
          <a:prstGeom prst="rect">
            <a:avLst/>
          </a:prstGeom>
        </p:spPr>
      </p:pic>
      <p:pic>
        <p:nvPicPr>
          <p:cNvPr id="4" name="Рисунок 3" descr="20180329_11302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5786446" y="571480"/>
            <a:ext cx="3429024" cy="2571768"/>
          </a:xfrm>
          <a:prstGeom prst="rect">
            <a:avLst/>
          </a:prstGeom>
        </p:spPr>
      </p:pic>
      <p:pic>
        <p:nvPicPr>
          <p:cNvPr id="5" name="Рисунок 4" descr="20180329_11322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3131333" y="4083849"/>
            <a:ext cx="2952771" cy="2214578"/>
          </a:xfrm>
          <a:prstGeom prst="rect">
            <a:avLst/>
          </a:prstGeom>
        </p:spPr>
      </p:pic>
      <p:pic>
        <p:nvPicPr>
          <p:cNvPr id="6" name="Рисунок 5" descr="63908847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7158" y="4071942"/>
            <a:ext cx="2571768" cy="2571768"/>
          </a:xfrm>
          <a:prstGeom prst="rect">
            <a:avLst/>
          </a:prstGeom>
        </p:spPr>
      </p:pic>
      <p:pic>
        <p:nvPicPr>
          <p:cNvPr id="7" name="Рисунок 6" descr="4818411.jpe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15074" y="4071942"/>
            <a:ext cx="2714614" cy="2571768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3080</TotalTime>
  <Words>316</Words>
  <Application>Microsoft Office PowerPoint</Application>
  <PresentationFormat>Экран (4:3)</PresentationFormat>
  <Paragraphs>40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Нравственно- патриотическое воспитание дошкольников</dc:title>
  <dc:creator>Пользователь</dc:creator>
  <cp:lastModifiedBy>elena</cp:lastModifiedBy>
  <cp:revision>301</cp:revision>
  <dcterms:created xsi:type="dcterms:W3CDTF">2013-01-21T13:56:24Z</dcterms:created>
  <dcterms:modified xsi:type="dcterms:W3CDTF">2018-04-11T14:58:08Z</dcterms:modified>
</cp:coreProperties>
</file>