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3300"/>
    <a:srgbClr val="CC9900"/>
    <a:srgbClr val="9933FF"/>
    <a:srgbClr val="CC6600"/>
    <a:srgbClr val="FF9933"/>
    <a:srgbClr val="FFCC00"/>
    <a:srgbClr val="66FF33"/>
    <a:srgbClr val="CC0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E39F5-589F-4901-A4B9-316786A8B41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0B8F-2FBA-43F7-9517-A7C330776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50B8F-2FBA-43F7-9517-A7C3307763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501122" cy="614366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 китов </a:t>
            </a:r>
          </a:p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603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творческого</a:t>
            </a:r>
          </a:p>
          <a:p>
            <a:pPr algn="ctr"/>
            <a:r>
              <a:rPr lang="ru-RU" sz="603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потенциала педагогов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5" y="214290"/>
            <a:ext cx="8286809" cy="22860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9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C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Самообразование</a:t>
            </a:r>
            <a:endParaRPr lang="ru-RU" sz="5400" b="1" spc="50" dirty="0">
              <a:ln w="11430"/>
              <a:solidFill>
                <a:srgbClr val="FFC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551837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Чтобы не отстать от времени педагог должен постоянно совершенствовать свои знания, быть конкурентно способным, овладевать прогрессивными технологиями и тем самым обеспечить возможность своего развития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5214926"/>
            <a:ext cx="2571768" cy="150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5984" y="4000504"/>
            <a:ext cx="442915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071538" y="214290"/>
            <a:ext cx="74852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10</a:t>
            </a:r>
          </a:p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Живое участие</a:t>
            </a:r>
            <a:endParaRPr lang="ru-RU" sz="5400" b="1" spc="50" dirty="0">
              <a:ln w="11430"/>
              <a:solidFill>
                <a:schemeClr val="tx2">
                  <a:lumMod val="20000"/>
                  <a:lumOff val="8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2571744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я такое, если я не принимаю участия?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быть, я должен участвовать.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71604" y="357166"/>
            <a:ext cx="2000264" cy="1214446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2285992"/>
            <a:ext cx="2000264" cy="1214446"/>
          </a:xfrm>
          <a:prstGeom prst="homePlate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4283" y="642918"/>
            <a:ext cx="87154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rgbClr val="993300"/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Желаю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rgbClr val="993300"/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творческих успехов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rgbClr val="993300"/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работе</a:t>
            </a:r>
            <a:endParaRPr lang="ru-RU" sz="5400" b="1" cap="none" spc="0" dirty="0">
              <a:ln w="24500" cmpd="dbl">
                <a:solidFill>
                  <a:srgbClr val="993300"/>
                </a:solidFill>
                <a:prstDash val="solid"/>
                <a:miter lim="800000"/>
              </a:ln>
              <a:solidFill>
                <a:srgbClr val="CC33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4214818"/>
            <a:ext cx="2000264" cy="1214446"/>
          </a:xfrm>
          <a:prstGeom prst="flowChartMagneticDisk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6" name="Рисунок 5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8860" y="3429000"/>
            <a:ext cx="2000264" cy="1214446"/>
          </a:xfrm>
          <a:prstGeom prst="hexagon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7" name="Рисунок 6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8860" y="5214950"/>
            <a:ext cx="2000264" cy="1214446"/>
          </a:xfrm>
          <a:prstGeom prst="trapezoid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9" name="Рисунок 8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86578" y="2428868"/>
            <a:ext cx="2000264" cy="1214446"/>
          </a:xfrm>
          <a:prstGeom prst="parallelogram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8" name="Рисунок 7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43570" y="285728"/>
            <a:ext cx="2000264" cy="1214446"/>
          </a:xfrm>
          <a:prstGeom prst="chord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2" name="Рисунок 11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8" y="5357826"/>
            <a:ext cx="2000264" cy="1214446"/>
          </a:xfrm>
          <a:prstGeom prst="teardrop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0" name="Рисунок 9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6" y="3786190"/>
            <a:ext cx="2000264" cy="1214446"/>
          </a:xfrm>
          <a:prstGeom prst="triangle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11" name="Рисунок 10"/>
          <p:cNvPicPr/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29454" y="4000504"/>
            <a:ext cx="2000264" cy="121444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3071810"/>
            <a:ext cx="87307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 w="31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Всегда вперед,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 w="31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после каждого </a:t>
            </a:r>
            <a:r>
              <a:rPr kumimoji="0" lang="ru-RU" sz="2400" b="1" i="0" u="none" strike="noStrike" cap="none" normalizeH="0" dirty="0" smtClean="0">
                <a:ln w="31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совершенного</a:t>
            </a:r>
            <a:r>
              <a:rPr kumimoji="0" lang="ru-RU" sz="2400" b="1" i="0" u="none" strike="noStrike" cap="none" normalizeH="0" baseline="0" dirty="0" smtClean="0">
                <a:ln w="31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шага готовиться к следующему,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 w="31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все помыслы отдавать тому, что еще предстоит сделать.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0"/>
            <a:ext cx="6715172" cy="4643446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lIns="91440" tIns="45720" rIns="91440" bIns="45720">
            <a:prstTxWarp prst="textFadeRight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4670" b="1" spc="50" dirty="0" smtClean="0"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Кит 1</a:t>
            </a:r>
          </a:p>
          <a:p>
            <a:pPr lvl="0" algn="ctr"/>
            <a:r>
              <a:rPr lang="ru-RU" sz="4670" b="1" spc="50" dirty="0" smtClean="0"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670" b="1" spc="50" dirty="0" smtClean="0"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Перспектива</a:t>
            </a:r>
            <a:r>
              <a:rPr lang="ru-RU" sz="4670" b="1" spc="50" dirty="0" smtClean="0">
                <a:ln w="381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деятельности и дела</a:t>
            </a:r>
          </a:p>
          <a:p>
            <a:pPr lvl="0" algn="ctr"/>
            <a:endParaRPr lang="ru-RU" sz="3600" b="1" spc="50" dirty="0" smtClean="0">
              <a:ln w="11430">
                <a:solidFill>
                  <a:srgbClr val="00B05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  <a:p>
            <a:pPr algn="ctr"/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15074" y="5000636"/>
            <a:ext cx="25003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25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214290"/>
            <a:ext cx="50720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2571744"/>
            <a:ext cx="878687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Жизнь человека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должна быть наполнена постоянными и неожиданными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стимулами, которые будут побуждать его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держаться каждый день на самом высоком уровне.</a:t>
            </a:r>
            <a:endParaRPr kumimoji="0" lang="ru-RU" sz="2400" b="0" i="0" u="none" strike="noStrike" cap="none" normalizeH="0" baseline="0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357166"/>
            <a:ext cx="6267269" cy="23574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Кит 2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</a:rPr>
              <a:t>Стимулирование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857224" y="2214554"/>
            <a:ext cx="264320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RightUp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5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214422"/>
            <a:ext cx="6357982" cy="32147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7420" b="1" spc="50" dirty="0" smtClean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7420" b="1" spc="50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3  </a:t>
            </a:r>
          </a:p>
          <a:p>
            <a:pPr algn="ctr"/>
            <a:r>
              <a:rPr lang="ru-RU" sz="7420" b="1" spc="50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Благодарность</a:t>
            </a:r>
            <a:endParaRPr lang="ru-RU" sz="7420" b="1" spc="50" dirty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2357430"/>
            <a:ext cx="735811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Благодарите коллег,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благодарность свидетельствует о вашем отношении к человеку,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своевременной оценке его мыслей, поступков, деятельности,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повышает его самооценку.</a:t>
            </a:r>
            <a:endParaRPr kumimoji="0" lang="ru-RU" sz="20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3143240" y="785794"/>
            <a:ext cx="25003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tx2">
                <a:lumMod val="20000"/>
                <a:lumOff val="80000"/>
                <a:alpha val="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7230963" cy="2500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4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Помощь и поддержка</a:t>
            </a:r>
            <a:endParaRPr lang="ru-RU" sz="5400" b="1" spc="50" dirty="0">
              <a:ln w="11430">
                <a:solidFill>
                  <a:srgbClr val="7030A0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786058"/>
            <a:ext cx="7572428" cy="28500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360" b="1" dirty="0" smtClean="0">
                <a:ln>
                  <a:solidFill>
                    <a:srgbClr val="993300"/>
                  </a:solidFill>
                </a:ln>
                <a:latin typeface="Times New Roman" pitchFamily="18" charset="0"/>
                <a:cs typeface="Times New Roman" pitchFamily="18" charset="0"/>
              </a:rPr>
              <a:t>Один и камень не поднимет, а миром </a:t>
            </a:r>
          </a:p>
          <a:p>
            <a:pPr algn="ctr"/>
            <a:r>
              <a:rPr lang="ru-RU" sz="3360" b="1" dirty="0" smtClean="0">
                <a:ln>
                  <a:solidFill>
                    <a:srgbClr val="993300"/>
                  </a:solidFill>
                </a:ln>
                <a:latin typeface="Times New Roman" pitchFamily="18" charset="0"/>
                <a:cs typeface="Times New Roman" pitchFamily="18" charset="0"/>
              </a:rPr>
              <a:t>и гору перенесём.</a:t>
            </a:r>
            <a:endParaRPr lang="ru-RU" sz="3360" b="1" dirty="0">
              <a:ln>
                <a:solidFill>
                  <a:srgbClr val="99330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1714480" y="2500306"/>
            <a:ext cx="400052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FFF00">
                <a:alpha val="57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5429288" cy="2286016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762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5 </a:t>
            </a:r>
          </a:p>
          <a:p>
            <a:pPr algn="ctr"/>
            <a:r>
              <a:rPr lang="ru-RU" sz="5400" b="1" spc="50" dirty="0" smtClean="0">
                <a:ln w="762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66FF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Тактичность </a:t>
            </a:r>
            <a:endParaRPr lang="ru-RU" sz="5400" b="1" spc="50" dirty="0">
              <a:ln w="7620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66FF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2844" y="2428868"/>
            <a:ext cx="87154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помощи такта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добиться успеха даже в тех случаях,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нельзя ничего сделать при помощи силы.</a:t>
            </a:r>
            <a:endParaRPr kumimoji="0" lang="ru-RU" sz="2400" b="0" i="0" u="none" strike="noStrike" cap="none" normalizeH="0" baseline="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714348" y="5072074"/>
            <a:ext cx="28575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33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14290"/>
            <a:ext cx="48141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rgbClr val="FF9933"/>
                  </a:solidFill>
                </a:ln>
                <a:solidFill>
                  <a:srgbClr val="FFCC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6 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rgbClr val="FF9933"/>
                  </a:solidFill>
                </a:ln>
                <a:solidFill>
                  <a:srgbClr val="FFCC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Творчество</a:t>
            </a:r>
            <a:endParaRPr lang="ru-RU" sz="5400" b="1" spc="50" dirty="0">
              <a:ln w="11430">
                <a:solidFill>
                  <a:srgbClr val="FF9933"/>
                </a:solidFill>
              </a:ln>
              <a:solidFill>
                <a:srgbClr val="FFCC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00306"/>
            <a:ext cx="83582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Если отнять у человека способность мечтать, 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то отпадет одна из мощных причин, 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рождающих культуру, искусство, </a:t>
            </a:r>
          </a:p>
          <a:p>
            <a:pPr algn="ctr"/>
            <a:r>
              <a:rPr lang="ru-RU" sz="28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науку и желание борьбы во имя прекрасного будущего.</a:t>
            </a:r>
            <a:endParaRPr lang="ru-RU" sz="2800" dirty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142844" y="1071546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285728"/>
            <a:ext cx="8858312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7</a:t>
            </a:r>
          </a:p>
          <a:p>
            <a:pPr algn="ctr"/>
            <a:r>
              <a:rPr lang="ru-RU" sz="3200" b="1" cap="none" spc="5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Умение признавать </a:t>
            </a:r>
          </a:p>
          <a:p>
            <a:pPr algn="ctr"/>
            <a:r>
              <a:rPr lang="ru-RU" sz="3200" b="1" cap="none" spc="5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исправлять свои ошибки</a:t>
            </a:r>
            <a:endParaRPr lang="ru-RU" sz="3200" b="1" cap="none" spc="50" dirty="0">
              <a:ln w="11430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14620"/>
            <a:ext cx="8501122" cy="2677656"/>
          </a:xfrm>
          <a:prstGeom prst="rect">
            <a:avLst/>
          </a:prstGeom>
        </p:spPr>
        <p:txBody>
          <a:bodyPr wrap="square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Чтобы избежать ошибок, надо набираться опыта, чтобы набраться опыта, надо совершать ошибки.</a:t>
            </a:r>
            <a:endParaRPr lang="ru-RU" sz="28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43570" y="2714620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757242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 smtClean="0">
              <a:ln w="11430">
                <a:solidFill>
                  <a:srgbClr val="CC6600"/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spc="50" dirty="0" smtClean="0">
              <a:ln w="11430">
                <a:solidFill>
                  <a:srgbClr val="CC6600"/>
                </a:solidFill>
              </a:ln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>
                  <a:solidFill>
                    <a:schemeClr val="accent5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Кит  8 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chemeClr val="accent5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Конструктивная 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chemeClr val="accent5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критика </a:t>
            </a:r>
            <a:endParaRPr lang="ru-RU" sz="5400" b="1" spc="50" dirty="0">
              <a:ln w="11430">
                <a:solidFill>
                  <a:schemeClr val="accent5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928934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n>
                <a:solidFill>
                  <a:schemeClr val="accent1"/>
                </a:solidFill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n>
                <a:solidFill>
                  <a:schemeClr val="accent1"/>
                </a:solidFill>
              </a:ln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Критикуйте не личность, а действия,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прислушивайтесь к мнению коллег.</a:t>
            </a:r>
            <a:endParaRPr kumimoji="0" lang="ru-RU" sz="32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2198" y="857232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258</Words>
  <Application>Microsoft Office PowerPoint</Application>
  <PresentationFormat>Экран (4:3)</PresentationFormat>
  <Paragraphs>91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39</cp:revision>
  <dcterms:modified xsi:type="dcterms:W3CDTF">2018-02-03T17:34:18Z</dcterms:modified>
</cp:coreProperties>
</file>