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3300"/>
    <a:srgbClr val="CC9900"/>
    <a:srgbClr val="9933FF"/>
    <a:srgbClr val="CC6600"/>
    <a:srgbClr val="FF9933"/>
    <a:srgbClr val="FFCC00"/>
    <a:srgbClr val="66FF33"/>
    <a:srgbClr val="CC00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E39F5-589F-4901-A4B9-316786A8B41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50B8F-2FBA-43F7-9517-A7C330776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0B8F-2FBA-43F7-9517-A7C33077637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357166"/>
            <a:ext cx="8501122" cy="614366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Dow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 китов </a:t>
            </a:r>
          </a:p>
          <a:p>
            <a:pPr algn="ctr"/>
            <a:endParaRPr lang="ru-RU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603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развития творческого</a:t>
            </a:r>
          </a:p>
          <a:p>
            <a:pPr algn="ctr"/>
            <a:r>
              <a:rPr lang="ru-RU" sz="603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потенциала педагогов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5" y="214290"/>
            <a:ext cx="8286809" cy="228601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relaxedInset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FFC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Кит 9 </a:t>
            </a:r>
          </a:p>
          <a:p>
            <a:pPr algn="ctr"/>
            <a:r>
              <a:rPr lang="ru-RU" sz="5400" b="1" spc="50" dirty="0" smtClean="0">
                <a:ln w="11430"/>
                <a:solidFill>
                  <a:srgbClr val="FFC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Самообразование</a:t>
            </a:r>
            <a:endParaRPr lang="ru-RU" sz="5400" b="1" spc="50" dirty="0">
              <a:ln w="11430"/>
              <a:solidFill>
                <a:srgbClr val="FFC00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551837"/>
            <a:ext cx="8429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Чтобы не отстать от времени педагог должен постоянно совершенствовать свои знания, быть конкурентно способным, овладевать прогрессивными технологиями и тем самым обеспечить возможность своего развития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215074" y="5214926"/>
            <a:ext cx="2571768" cy="1500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85984" y="4000504"/>
            <a:ext cx="442915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071538" y="214290"/>
            <a:ext cx="7485297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Кит 10</a:t>
            </a:r>
          </a:p>
          <a:p>
            <a:pPr algn="ctr"/>
            <a:r>
              <a:rPr lang="ru-RU" sz="5400" b="1" spc="50" dirty="0" smtClean="0">
                <a:ln w="1143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Живое участие</a:t>
            </a:r>
            <a:endParaRPr lang="ru-RU" sz="5400" b="1" spc="50" dirty="0">
              <a:ln w="11430"/>
              <a:solidFill>
                <a:schemeClr val="tx2">
                  <a:lumMod val="20000"/>
                  <a:lumOff val="8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28596" y="2571744"/>
            <a:ext cx="8215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же я такое, если я не принимаю участия?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Чтобы быть, я должен участвовать.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571604" y="357166"/>
            <a:ext cx="2000264" cy="1214446"/>
          </a:xfrm>
          <a:prstGeom prst="teardrop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</p:pic>
      <p:pic>
        <p:nvPicPr>
          <p:cNvPr id="4" name="Рисунок 3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4282" y="2285992"/>
            <a:ext cx="2000264" cy="1214446"/>
          </a:xfrm>
          <a:prstGeom prst="homePlate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  <a:softEdge rad="1270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14283" y="642918"/>
            <a:ext cx="871543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rgbClr val="993300"/>
                  </a:solidFill>
                  <a:prstDash val="solid"/>
                  <a:miter lim="800000"/>
                </a:ln>
                <a:solidFill>
                  <a:srgbClr val="CC33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Желаю </a:t>
            </a:r>
          </a:p>
          <a:p>
            <a:pPr algn="ctr"/>
            <a:r>
              <a:rPr lang="ru-RU" sz="5400" b="1" cap="none" spc="0" dirty="0" smtClean="0">
                <a:ln w="24500" cmpd="dbl">
                  <a:solidFill>
                    <a:srgbClr val="993300"/>
                  </a:solidFill>
                  <a:prstDash val="solid"/>
                  <a:miter lim="800000"/>
                </a:ln>
                <a:solidFill>
                  <a:srgbClr val="CC33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творческих успехов </a:t>
            </a:r>
          </a:p>
          <a:p>
            <a:pPr algn="ctr"/>
            <a:r>
              <a:rPr lang="ru-RU" sz="5400" b="1" cap="none" spc="0" dirty="0" smtClean="0">
                <a:ln w="24500" cmpd="dbl">
                  <a:solidFill>
                    <a:srgbClr val="993300"/>
                  </a:solidFill>
                  <a:prstDash val="solid"/>
                  <a:miter lim="800000"/>
                </a:ln>
                <a:solidFill>
                  <a:srgbClr val="CC33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 работе</a:t>
            </a:r>
            <a:endParaRPr lang="ru-RU" sz="5400" b="1" cap="none" spc="0" dirty="0">
              <a:ln w="24500" cmpd="dbl">
                <a:solidFill>
                  <a:srgbClr val="993300"/>
                </a:solidFill>
                <a:prstDash val="solid"/>
                <a:miter lim="800000"/>
              </a:ln>
              <a:solidFill>
                <a:srgbClr val="CC33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4282" y="4214818"/>
            <a:ext cx="2000264" cy="1214446"/>
          </a:xfrm>
          <a:prstGeom prst="flowChartMagneticDisk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63500"/>
          </a:effectLst>
        </p:spPr>
      </p:pic>
      <p:pic>
        <p:nvPicPr>
          <p:cNvPr id="6" name="Рисунок 5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428860" y="3429000"/>
            <a:ext cx="2000264" cy="1214446"/>
          </a:xfrm>
          <a:prstGeom prst="hexagon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63500"/>
          </a:effectLst>
        </p:spPr>
      </p:pic>
      <p:pic>
        <p:nvPicPr>
          <p:cNvPr id="7" name="Рисунок 6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428860" y="5214950"/>
            <a:ext cx="2000264" cy="1214446"/>
          </a:xfrm>
          <a:prstGeom prst="trapezoid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  <a:softEdge rad="63500"/>
          </a:effectLst>
        </p:spPr>
      </p:pic>
      <p:pic>
        <p:nvPicPr>
          <p:cNvPr id="9" name="Рисунок 8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786578" y="2428868"/>
            <a:ext cx="2000264" cy="1214446"/>
          </a:xfrm>
          <a:prstGeom prst="parallelogram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  <a:softEdge rad="63500"/>
          </a:effectLst>
        </p:spPr>
      </p:pic>
      <p:pic>
        <p:nvPicPr>
          <p:cNvPr id="8" name="Рисунок 7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643570" y="285728"/>
            <a:ext cx="2000264" cy="1214446"/>
          </a:xfrm>
          <a:prstGeom prst="chord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  <a:softEdge rad="63500"/>
          </a:effectLst>
        </p:spPr>
      </p:pic>
      <p:pic>
        <p:nvPicPr>
          <p:cNvPr id="12" name="Рисунок 11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15008" y="5357826"/>
            <a:ext cx="2000264" cy="1214446"/>
          </a:xfrm>
          <a:prstGeom prst="teardrop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63500"/>
          </a:effectLst>
        </p:spPr>
      </p:pic>
      <p:pic>
        <p:nvPicPr>
          <p:cNvPr id="10" name="Рисунок 9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14876" y="3786190"/>
            <a:ext cx="2000264" cy="1214446"/>
          </a:xfrm>
          <a:prstGeom prst="triangle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softEdge rad="63500"/>
          </a:effectLst>
        </p:spPr>
      </p:pic>
      <p:pic>
        <p:nvPicPr>
          <p:cNvPr id="11" name="Рисунок 10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929454" y="4000504"/>
            <a:ext cx="2000264" cy="1214446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3071810"/>
            <a:ext cx="87307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 w="31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Всегда вперед,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 w="31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после каждого </a:t>
            </a:r>
            <a:r>
              <a:rPr kumimoji="0" lang="ru-RU" sz="2400" b="1" i="0" u="none" strike="noStrike" cap="none" normalizeH="0" dirty="0" smtClean="0">
                <a:ln w="31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совершенного</a:t>
            </a:r>
            <a:r>
              <a:rPr kumimoji="0" lang="ru-RU" sz="2400" b="1" i="0" u="none" strike="noStrike" cap="none" normalizeH="0" baseline="0" dirty="0" smtClean="0">
                <a:ln w="31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шага готовиться к следующему,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 w="31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все помыслы отдавать тому, что еще предстоит сделать.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0"/>
            <a:ext cx="6715172" cy="4643446"/>
          </a:xfrm>
          <a:prstGeom prst="rect">
            <a:avLst/>
          </a:prstGeom>
          <a:noFill/>
          <a:scene3d>
            <a:camera prst="orthographicFront"/>
            <a:lightRig rig="threePt" dir="t"/>
          </a:scene3d>
        </p:spPr>
        <p:txBody>
          <a:bodyPr wrap="square" lIns="91440" tIns="45720" rIns="91440" bIns="45720">
            <a:prstTxWarp prst="textFadeRight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ru-RU" sz="4670" b="1" spc="50" dirty="0" smtClean="0">
                <a:ln w="38100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Кит 1</a:t>
            </a:r>
          </a:p>
          <a:p>
            <a:pPr lvl="0" algn="ctr"/>
            <a:r>
              <a:rPr lang="ru-RU" sz="4670" b="1" spc="50" dirty="0" smtClean="0">
                <a:ln w="38100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670" b="1" spc="50" dirty="0" smtClean="0">
                <a:ln w="38100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Перспектива</a:t>
            </a:r>
            <a:r>
              <a:rPr lang="ru-RU" sz="4670" b="1" spc="50" dirty="0" smtClean="0">
                <a:ln w="38100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деятельности и дела</a:t>
            </a:r>
          </a:p>
          <a:p>
            <a:pPr lvl="0" algn="ctr"/>
            <a:endParaRPr lang="ru-RU" sz="3600" b="1" spc="50" dirty="0" smtClean="0">
              <a:ln w="11430">
                <a:solidFill>
                  <a:srgbClr val="00B05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  <a:p>
            <a:pPr algn="ctr"/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215074" y="5000636"/>
            <a:ext cx="250033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>
                <a:alpha val="25000"/>
              </a:srgb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71670" y="214290"/>
            <a:ext cx="507209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42844" y="2571744"/>
            <a:ext cx="8786874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Жизнь человека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должна быть наполнена постоянными и неожиданными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стимулами, которые будут побуждать его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держаться каждый день на самом высоком уровне.</a:t>
            </a:r>
            <a:endParaRPr kumimoji="0" lang="ru-RU" sz="2400" b="0" i="0" u="none" strike="noStrike" cap="none" normalizeH="0" baseline="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14480" y="357166"/>
            <a:ext cx="6267269" cy="235745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Dow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angle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Кит 2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Стимулирование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857224" y="2214554"/>
            <a:ext cx="264320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isometricRightUp"/>
            <a:lightRig rig="threePt" dir="t"/>
          </a:scene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50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1214422"/>
            <a:ext cx="6357982" cy="32147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isometricOffAxis1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7420" b="1" spc="50" dirty="0" smtClean="0">
              <a:ln w="11430">
                <a:solidFill>
                  <a:schemeClr val="accent2">
                    <a:lumMod val="40000"/>
                    <a:lumOff val="6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7420" b="1" spc="50" dirty="0" smtClean="0">
                <a:ln w="1143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Кит 3  </a:t>
            </a:r>
          </a:p>
          <a:p>
            <a:pPr algn="ctr"/>
            <a:r>
              <a:rPr lang="ru-RU" sz="7420" b="1" spc="50" dirty="0" smtClean="0">
                <a:ln w="1143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Благодарность</a:t>
            </a:r>
            <a:endParaRPr lang="ru-RU" sz="7420" b="1" spc="50" dirty="0">
              <a:ln w="11430">
                <a:solidFill>
                  <a:schemeClr val="accent2">
                    <a:lumMod val="40000"/>
                    <a:lumOff val="6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57224" y="2357430"/>
            <a:ext cx="7358114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perspectiveFront"/>
              <a:lightRig rig="threePt" dir="t"/>
            </a:scene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Благодарите коллег,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благодарность свидетельствует о вашем отношении к человеку,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своевременной оценке его мыслей, поступков, деятельности,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повышает его самооценку.</a:t>
            </a:r>
            <a:endParaRPr kumimoji="0" lang="ru-RU" sz="2000" b="0" i="0" u="none" strike="noStrike" cap="none" normalizeH="0" baseline="0" dirty="0" smtClean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3143240" y="785794"/>
            <a:ext cx="250033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4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4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4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4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1000">
              <a:schemeClr val="tx2">
                <a:lumMod val="20000"/>
                <a:lumOff val="80000"/>
                <a:alpha val="0"/>
              </a:schemeClr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714356"/>
            <a:ext cx="7230963" cy="2500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>
                  <a:solidFill>
                    <a:srgbClr val="7030A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Кит 4</a:t>
            </a:r>
          </a:p>
          <a:p>
            <a:pPr algn="ctr"/>
            <a:r>
              <a:rPr lang="ru-RU" sz="5400" b="1" spc="50" dirty="0" smtClean="0">
                <a:ln w="11430">
                  <a:solidFill>
                    <a:srgbClr val="7030A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Помощь и поддержка</a:t>
            </a:r>
            <a:endParaRPr lang="ru-RU" sz="5400" b="1" spc="50" dirty="0">
              <a:ln w="11430">
                <a:solidFill>
                  <a:srgbClr val="7030A0"/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2786058"/>
            <a:ext cx="7572428" cy="285001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360" b="1" dirty="0" smtClean="0">
                <a:ln>
                  <a:solidFill>
                    <a:srgbClr val="993300"/>
                  </a:solidFill>
                </a:ln>
                <a:latin typeface="Times New Roman" pitchFamily="18" charset="0"/>
                <a:cs typeface="Times New Roman" pitchFamily="18" charset="0"/>
              </a:rPr>
              <a:t>Один и камень не поднимет, а миром </a:t>
            </a:r>
          </a:p>
          <a:p>
            <a:pPr algn="ctr"/>
            <a:r>
              <a:rPr lang="ru-RU" sz="3360" b="1" dirty="0" smtClean="0">
                <a:ln>
                  <a:solidFill>
                    <a:srgbClr val="993300"/>
                  </a:solidFill>
                </a:ln>
                <a:latin typeface="Times New Roman" pitchFamily="18" charset="0"/>
                <a:cs typeface="Times New Roman" pitchFamily="18" charset="0"/>
              </a:rPr>
              <a:t>и гору перенесём.</a:t>
            </a:r>
            <a:endParaRPr lang="ru-RU" sz="3360" b="1" dirty="0">
              <a:ln>
                <a:solidFill>
                  <a:srgbClr val="993300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1714480" y="2500306"/>
            <a:ext cx="400052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  <a:scene3d>
            <a:camera prst="perspectiveContrastingLeftFacing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rgbClr val="FFFF00">
                <a:alpha val="57000"/>
              </a:srgb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285728"/>
            <a:ext cx="5429288" cy="2286016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762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66FF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Кит 5 </a:t>
            </a:r>
          </a:p>
          <a:p>
            <a:pPr algn="ctr"/>
            <a:r>
              <a:rPr lang="ru-RU" sz="5400" b="1" spc="50" dirty="0" smtClean="0">
                <a:ln w="762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66FF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Тактичность </a:t>
            </a:r>
            <a:endParaRPr lang="ru-RU" sz="5400" b="1" spc="50" dirty="0">
              <a:ln w="76200"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rgbClr val="66FF33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42844" y="2428868"/>
            <a:ext cx="871540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помощи такта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можно добиться успеха даже в тех случаях,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когда нельзя ничего сделать при помощи силы.</a:t>
            </a:r>
            <a:endParaRPr kumimoji="0" lang="ru-RU" sz="2400" b="0" i="0" u="none" strike="noStrike" cap="none" normalizeH="0" baseline="0" dirty="0" smtClean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714348" y="5072074"/>
            <a:ext cx="285752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33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214290"/>
            <a:ext cx="4814139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>
                  <a:solidFill>
                    <a:srgbClr val="FF9933"/>
                  </a:solidFill>
                </a:ln>
                <a:solidFill>
                  <a:srgbClr val="FFCC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Кит 6 </a:t>
            </a:r>
          </a:p>
          <a:p>
            <a:pPr algn="ctr"/>
            <a:r>
              <a:rPr lang="ru-RU" sz="5400" b="1" spc="50" dirty="0" smtClean="0">
                <a:ln w="11430">
                  <a:solidFill>
                    <a:srgbClr val="FF9933"/>
                  </a:solidFill>
                </a:ln>
                <a:solidFill>
                  <a:srgbClr val="FFCC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Творчество</a:t>
            </a:r>
            <a:endParaRPr lang="ru-RU" sz="5400" b="1" spc="50" dirty="0">
              <a:ln w="11430">
                <a:solidFill>
                  <a:srgbClr val="FF9933"/>
                </a:solidFill>
              </a:ln>
              <a:solidFill>
                <a:srgbClr val="FFCC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500306"/>
            <a:ext cx="835824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Если отнять у человека способность мечтать, </a:t>
            </a:r>
          </a:p>
          <a:p>
            <a:pPr algn="ctr"/>
            <a:r>
              <a:rPr lang="ru-RU" sz="28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то отпадет одна из мощных причин, </a:t>
            </a:r>
          </a:p>
          <a:p>
            <a:pPr algn="ctr"/>
            <a:r>
              <a:rPr lang="ru-RU" sz="28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рождающих культуру, искусство, </a:t>
            </a:r>
          </a:p>
          <a:p>
            <a:pPr algn="ctr"/>
            <a:r>
              <a:rPr lang="ru-RU" sz="28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науку и желание борьбы во имя прекрасного будущего.</a:t>
            </a:r>
            <a:endParaRPr lang="ru-RU" sz="2800" dirty="0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142844" y="1071546"/>
            <a:ext cx="214314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285728"/>
            <a:ext cx="8858312" cy="1908215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Кит 7</a:t>
            </a:r>
          </a:p>
          <a:p>
            <a:pPr algn="ctr"/>
            <a:r>
              <a:rPr lang="ru-RU" sz="3200" b="1" cap="none" spc="50" dirty="0" smtClean="0">
                <a:ln w="1143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Умение признавать </a:t>
            </a:r>
          </a:p>
          <a:p>
            <a:pPr algn="ctr"/>
            <a:r>
              <a:rPr lang="ru-RU" sz="3200" b="1" cap="none" spc="50" dirty="0" smtClean="0">
                <a:ln w="1143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исправлять свои ошибки</a:t>
            </a:r>
            <a:endParaRPr lang="ru-RU" sz="3200" b="1" cap="none" spc="50" dirty="0">
              <a:ln w="11430">
                <a:solidFill>
                  <a:schemeClr val="accent3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714620"/>
            <a:ext cx="8501122" cy="2677656"/>
          </a:xfrm>
          <a:prstGeom prst="rect">
            <a:avLst/>
          </a:prstGeom>
        </p:spPr>
        <p:txBody>
          <a:bodyPr wrap="square">
            <a:spAutoFit/>
            <a:scene3d>
              <a:camera prst="perspectiveContrastingLeftFacing"/>
              <a:lightRig rig="threePt" dir="t"/>
            </a:scene3d>
          </a:bodyPr>
          <a:lstStyle/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Чтобы избежать ошибок, надо набираться опыта, чтобы набраться опыта, надо совершать ошибки.</a:t>
            </a:r>
            <a:endParaRPr lang="ru-RU" sz="28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643570" y="2714620"/>
            <a:ext cx="292895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3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285728"/>
            <a:ext cx="757242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spc="50" dirty="0" smtClean="0">
              <a:ln w="11430">
                <a:solidFill>
                  <a:srgbClr val="CC6600"/>
                </a:solidFill>
              </a:ln>
              <a:solidFill>
                <a:srgbClr val="FFFF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5400" b="1" spc="50" dirty="0" smtClean="0">
              <a:ln w="11430">
                <a:solidFill>
                  <a:srgbClr val="CC6600"/>
                </a:solidFill>
              </a:ln>
              <a:solidFill>
                <a:srgbClr val="FFFF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5400" b="1" spc="50" dirty="0" smtClean="0">
                <a:ln w="11430">
                  <a:solidFill>
                    <a:schemeClr val="accent5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Кит  8 </a:t>
            </a:r>
          </a:p>
          <a:p>
            <a:pPr algn="ctr"/>
            <a:r>
              <a:rPr lang="ru-RU" sz="5400" b="1" spc="50" dirty="0" smtClean="0">
                <a:ln w="11430">
                  <a:solidFill>
                    <a:schemeClr val="accent5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Конструктивная </a:t>
            </a:r>
          </a:p>
          <a:p>
            <a:pPr algn="ctr"/>
            <a:r>
              <a:rPr lang="ru-RU" sz="5400" b="1" spc="50" dirty="0" smtClean="0">
                <a:ln w="11430">
                  <a:solidFill>
                    <a:schemeClr val="accent5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критика </a:t>
            </a:r>
            <a:endParaRPr lang="ru-RU" sz="5400" b="1" spc="50" dirty="0">
              <a:ln w="11430">
                <a:solidFill>
                  <a:schemeClr val="accent5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57158" y="2928934"/>
            <a:ext cx="821537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ln>
                <a:solidFill>
                  <a:schemeClr val="accent1"/>
                </a:solidFill>
              </a:ln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ln>
                <a:solidFill>
                  <a:schemeClr val="accent1"/>
                </a:solidFill>
              </a:ln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Критикуйте не личность, а действия,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прислушивайтесь к мнению коллег.</a:t>
            </a:r>
            <a:endParaRPr kumimoji="0" lang="ru-RU" sz="32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2198" y="857232"/>
            <a:ext cx="257176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</TotalTime>
  <Words>258</Words>
  <Application>Microsoft Office PowerPoint</Application>
  <PresentationFormat>Экран (4:3)</PresentationFormat>
  <Paragraphs>91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39</cp:revision>
  <dcterms:modified xsi:type="dcterms:W3CDTF">2018-02-03T17:34:18Z</dcterms:modified>
</cp:coreProperties>
</file>