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336" r:id="rId3"/>
    <p:sldId id="337" r:id="rId4"/>
    <p:sldId id="338" r:id="rId5"/>
    <p:sldId id="280" r:id="rId6"/>
    <p:sldId id="282" r:id="rId7"/>
    <p:sldId id="281" r:id="rId8"/>
    <p:sldId id="283" r:id="rId9"/>
    <p:sldId id="284" r:id="rId10"/>
    <p:sldId id="344" r:id="rId11"/>
    <p:sldId id="347" r:id="rId12"/>
    <p:sldId id="341" r:id="rId13"/>
    <p:sldId id="339" r:id="rId14"/>
    <p:sldId id="342" r:id="rId15"/>
    <p:sldId id="348" r:id="rId16"/>
    <p:sldId id="297" r:id="rId17"/>
    <p:sldId id="299" r:id="rId18"/>
    <p:sldId id="301" r:id="rId19"/>
    <p:sldId id="304" r:id="rId20"/>
    <p:sldId id="305" r:id="rId21"/>
    <p:sldId id="310" r:id="rId22"/>
    <p:sldId id="312" r:id="rId23"/>
    <p:sldId id="327" r:id="rId24"/>
    <p:sldId id="352" r:id="rId25"/>
    <p:sldId id="328" r:id="rId26"/>
    <p:sldId id="329" r:id="rId27"/>
    <p:sldId id="330" r:id="rId28"/>
    <p:sldId id="332" r:id="rId29"/>
    <p:sldId id="323" r:id="rId30"/>
    <p:sldId id="351" r:id="rId31"/>
    <p:sldId id="313" r:id="rId32"/>
    <p:sldId id="315" r:id="rId33"/>
    <p:sldId id="319" r:id="rId34"/>
    <p:sldId id="318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94660" autoAdjust="0"/>
  </p:normalViewPr>
  <p:slideViewPr>
    <p:cSldViewPr snapToGrid="0">
      <p:cViewPr>
        <p:scale>
          <a:sx n="68" d="100"/>
          <a:sy n="68" d="100"/>
        </p:scale>
        <p:origin x="-121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A7F58-C20A-4DAF-A9A9-AC8A23956C6C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46079D-9DBE-45D1-8E1B-519B2608D55E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1. Повышение квалификации педагогов 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6A3C003-7A89-4C46-9A2A-887B77F6C402}" type="parTrans" cxnId="{FC98F8D9-A08E-4BC5-AD40-0D1DDE058291}">
      <dgm:prSet/>
      <dgm:spPr/>
      <dgm:t>
        <a:bodyPr/>
        <a:lstStyle/>
        <a:p>
          <a:endParaRPr lang="ru-RU"/>
        </a:p>
      </dgm:t>
    </dgm:pt>
    <dgm:pt modelId="{B2F4B066-ACA3-4579-8005-8A1E97520B54}" type="sibTrans" cxnId="{FC98F8D9-A08E-4BC5-AD40-0D1DDE058291}">
      <dgm:prSet/>
      <dgm:spPr/>
      <dgm:t>
        <a:bodyPr/>
        <a:lstStyle/>
        <a:p>
          <a:endParaRPr lang="ru-RU"/>
        </a:p>
      </dgm:t>
    </dgm:pt>
    <dgm:pt modelId="{05CC0631-AA38-46E9-8903-C9F2A48F8F2D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консультации                               семинары-практикумы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2DF7E3F-AD75-487E-9482-8308F2CAD985}" type="parTrans" cxnId="{AF7BD250-793F-4ECC-9385-3798B65F5F5E}">
      <dgm:prSet/>
      <dgm:spPr/>
      <dgm:t>
        <a:bodyPr/>
        <a:lstStyle/>
        <a:p>
          <a:endParaRPr lang="ru-RU"/>
        </a:p>
      </dgm:t>
    </dgm:pt>
    <dgm:pt modelId="{CB6BCB19-04A6-4B5B-9A59-64B7A3C56B42}" type="sibTrans" cxnId="{AF7BD250-793F-4ECC-9385-3798B65F5F5E}">
      <dgm:prSet/>
      <dgm:spPr/>
      <dgm:t>
        <a:bodyPr/>
        <a:lstStyle/>
        <a:p>
          <a:endParaRPr lang="ru-RU"/>
        </a:p>
      </dgm:t>
    </dgm:pt>
    <dgm:pt modelId="{0059CBD9-CA3A-4251-AF3F-07CE6EB108AC}" type="pres">
      <dgm:prSet presAssocID="{4C2A7F58-C20A-4DAF-A9A9-AC8A23956C6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C6D795-DE05-4055-A277-A40B820D58B6}" type="pres">
      <dgm:prSet presAssocID="{D146079D-9DBE-45D1-8E1B-519B2608D55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EC005-09F7-404F-A79B-4446F77D9047}" type="pres">
      <dgm:prSet presAssocID="{B2F4B066-ACA3-4579-8005-8A1E97520B5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1E1F52C-D048-48C0-8F89-C50FCADF430B}" type="pres">
      <dgm:prSet presAssocID="{B2F4B066-ACA3-4579-8005-8A1E97520B5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04593CA-05B9-41DC-B23F-E6555EF4339B}" type="pres">
      <dgm:prSet presAssocID="{05CC0631-AA38-46E9-8903-C9F2A48F8F2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2B31F-A069-4056-B1E7-EB41CFE6BC59}" type="presOf" srcId="{D146079D-9DBE-45D1-8E1B-519B2608D55E}" destId="{7FC6D795-DE05-4055-A277-A40B820D58B6}" srcOrd="0" destOrd="0" presId="urn:microsoft.com/office/officeart/2005/8/layout/process2"/>
    <dgm:cxn modelId="{FC98F8D9-A08E-4BC5-AD40-0D1DDE058291}" srcId="{4C2A7F58-C20A-4DAF-A9A9-AC8A23956C6C}" destId="{D146079D-9DBE-45D1-8E1B-519B2608D55E}" srcOrd="0" destOrd="0" parTransId="{C6A3C003-7A89-4C46-9A2A-887B77F6C402}" sibTransId="{B2F4B066-ACA3-4579-8005-8A1E97520B54}"/>
    <dgm:cxn modelId="{9B0BB579-5CE6-4503-9683-DFEBE1CA14DD}" type="presOf" srcId="{4C2A7F58-C20A-4DAF-A9A9-AC8A23956C6C}" destId="{0059CBD9-CA3A-4251-AF3F-07CE6EB108AC}" srcOrd="0" destOrd="0" presId="urn:microsoft.com/office/officeart/2005/8/layout/process2"/>
    <dgm:cxn modelId="{A986C274-701B-4869-AC92-953431991442}" type="presOf" srcId="{B2F4B066-ACA3-4579-8005-8A1E97520B54}" destId="{655EC005-09F7-404F-A79B-4446F77D9047}" srcOrd="0" destOrd="0" presId="urn:microsoft.com/office/officeart/2005/8/layout/process2"/>
    <dgm:cxn modelId="{AF7BD250-793F-4ECC-9385-3798B65F5F5E}" srcId="{4C2A7F58-C20A-4DAF-A9A9-AC8A23956C6C}" destId="{05CC0631-AA38-46E9-8903-C9F2A48F8F2D}" srcOrd="1" destOrd="0" parTransId="{52DF7E3F-AD75-487E-9482-8308F2CAD985}" sibTransId="{CB6BCB19-04A6-4B5B-9A59-64B7A3C56B42}"/>
    <dgm:cxn modelId="{3826FE2C-070A-4186-9FAC-FF8CC49E99F1}" type="presOf" srcId="{05CC0631-AA38-46E9-8903-C9F2A48F8F2D}" destId="{104593CA-05B9-41DC-B23F-E6555EF4339B}" srcOrd="0" destOrd="0" presId="urn:microsoft.com/office/officeart/2005/8/layout/process2"/>
    <dgm:cxn modelId="{E220D2D9-F476-429B-83D7-D7FB2C254DFD}" type="presOf" srcId="{B2F4B066-ACA3-4579-8005-8A1E97520B54}" destId="{61E1F52C-D048-48C0-8F89-C50FCADF430B}" srcOrd="1" destOrd="0" presId="urn:microsoft.com/office/officeart/2005/8/layout/process2"/>
    <dgm:cxn modelId="{E59D0AC0-DF44-4C2F-A733-8C088188E97A}" type="presParOf" srcId="{0059CBD9-CA3A-4251-AF3F-07CE6EB108AC}" destId="{7FC6D795-DE05-4055-A277-A40B820D58B6}" srcOrd="0" destOrd="0" presId="urn:microsoft.com/office/officeart/2005/8/layout/process2"/>
    <dgm:cxn modelId="{1974BD7F-954C-4152-B96F-E795D9E83D2D}" type="presParOf" srcId="{0059CBD9-CA3A-4251-AF3F-07CE6EB108AC}" destId="{655EC005-09F7-404F-A79B-4446F77D9047}" srcOrd="1" destOrd="0" presId="urn:microsoft.com/office/officeart/2005/8/layout/process2"/>
    <dgm:cxn modelId="{8B9A2C9F-2E42-4633-9C46-481377F1C830}" type="presParOf" srcId="{655EC005-09F7-404F-A79B-4446F77D9047}" destId="{61E1F52C-D048-48C0-8F89-C50FCADF430B}" srcOrd="0" destOrd="0" presId="urn:microsoft.com/office/officeart/2005/8/layout/process2"/>
    <dgm:cxn modelId="{299B6114-904F-4134-A6EC-690B86CF3E04}" type="presParOf" srcId="{0059CBD9-CA3A-4251-AF3F-07CE6EB108AC}" destId="{104593CA-05B9-41DC-B23F-E6555EF4339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8B894-682B-43AB-8BD4-7882A531F86B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87A7B7B-396E-42D5-8FC3-2E4913D4DB58}">
      <dgm:prSet custT="1"/>
      <dgm:spPr/>
      <dgm:t>
        <a:bodyPr/>
        <a:lstStyle/>
        <a:p>
          <a:r>
            <a:rPr lang="ru-RU" sz="2100" b="1" dirty="0" smtClean="0"/>
            <a:t>2.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Создание в группах предметно-развивающей среды для развития познавательного интереса детей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C81A992F-A82E-42A4-89BB-8FE7B334409F}" type="parTrans" cxnId="{D3B4708E-7ABD-457B-ACBD-3239B391A6EB}">
      <dgm:prSet/>
      <dgm:spPr/>
      <dgm:t>
        <a:bodyPr/>
        <a:lstStyle/>
        <a:p>
          <a:endParaRPr lang="ru-RU"/>
        </a:p>
      </dgm:t>
    </dgm:pt>
    <dgm:pt modelId="{E543D9C3-3F2F-436C-BD8C-A78D7824BEBC}" type="sibTrans" cxnId="{D3B4708E-7ABD-457B-ACBD-3239B391A6EB}">
      <dgm:prSet/>
      <dgm:spPr/>
      <dgm:t>
        <a:bodyPr/>
        <a:lstStyle/>
        <a:p>
          <a:endParaRPr lang="ru-RU"/>
        </a:p>
      </dgm:t>
    </dgm:pt>
    <dgm:pt modelId="{F140AF31-0A8F-42D0-B14B-AB780C9F9884}">
      <dgm:prSet/>
      <dgm:spPr/>
      <dgm:t>
        <a:bodyPr/>
        <a:lstStyle/>
        <a:p>
          <a:r>
            <a:rPr lang="ru-RU" b="1" dirty="0" smtClean="0"/>
            <a:t>- организовать в группах центры по экспериментированию          (на конкурсной основе). </a:t>
          </a:r>
          <a:endParaRPr lang="ru-RU" b="1" dirty="0"/>
        </a:p>
      </dgm:t>
    </dgm:pt>
    <dgm:pt modelId="{382A4900-CB3A-4C0F-8F8D-046A24F35391}" type="parTrans" cxnId="{DE2A42F0-205D-4C88-9AA5-007EEF6C4F21}">
      <dgm:prSet/>
      <dgm:spPr/>
      <dgm:t>
        <a:bodyPr/>
        <a:lstStyle/>
        <a:p>
          <a:endParaRPr lang="ru-RU"/>
        </a:p>
      </dgm:t>
    </dgm:pt>
    <dgm:pt modelId="{695B5C10-190A-404F-BA65-DFB7AA2792C4}" type="sibTrans" cxnId="{DE2A42F0-205D-4C88-9AA5-007EEF6C4F21}">
      <dgm:prSet/>
      <dgm:spPr/>
      <dgm:t>
        <a:bodyPr/>
        <a:lstStyle/>
        <a:p>
          <a:endParaRPr lang="ru-RU"/>
        </a:p>
      </dgm:t>
    </dgm:pt>
    <dgm:pt modelId="{C4187E54-4727-48EC-8AAD-6EAE374E88A1}" type="pres">
      <dgm:prSet presAssocID="{0328B894-682B-43AB-8BD4-7882A531F86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C6F3-0E19-4A91-840B-1B98C848E9C7}" type="pres">
      <dgm:prSet presAssocID="{787A7B7B-396E-42D5-8FC3-2E4913D4DB58}" presName="node" presStyleLbl="node1" presStyleIdx="0" presStyleCnt="2" custScaleX="100000" custScaleY="186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2B79E-9711-41C0-B71F-89D8EA258FAC}" type="pres">
      <dgm:prSet presAssocID="{E543D9C3-3F2F-436C-BD8C-A78D7824BEBC}" presName="sibTrans" presStyleLbl="sibTrans2D1" presStyleIdx="0" presStyleCnt="1" custLinFactNeighborY="3543"/>
      <dgm:spPr/>
      <dgm:t>
        <a:bodyPr/>
        <a:lstStyle/>
        <a:p>
          <a:endParaRPr lang="ru-RU"/>
        </a:p>
      </dgm:t>
    </dgm:pt>
    <dgm:pt modelId="{239500B5-AD3A-45F8-A6ED-155D07894363}" type="pres">
      <dgm:prSet presAssocID="{E543D9C3-3F2F-436C-BD8C-A78D7824BEB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D6B2E6A-0FA5-4076-9F32-9AA1C61BDFC2}" type="pres">
      <dgm:prSet presAssocID="{F140AF31-0A8F-42D0-B14B-AB780C9F9884}" presName="node" presStyleLbl="node1" presStyleIdx="1" presStyleCnt="2" custScaleY="124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A42F0-205D-4C88-9AA5-007EEF6C4F21}" srcId="{0328B894-682B-43AB-8BD4-7882A531F86B}" destId="{F140AF31-0A8F-42D0-B14B-AB780C9F9884}" srcOrd="1" destOrd="0" parTransId="{382A4900-CB3A-4C0F-8F8D-046A24F35391}" sibTransId="{695B5C10-190A-404F-BA65-DFB7AA2792C4}"/>
    <dgm:cxn modelId="{36935299-CA56-4D6E-8C0C-20C0B08EA3B5}" type="presOf" srcId="{E543D9C3-3F2F-436C-BD8C-A78D7824BEBC}" destId="{239500B5-AD3A-45F8-A6ED-155D07894363}" srcOrd="1" destOrd="0" presId="urn:microsoft.com/office/officeart/2005/8/layout/process2"/>
    <dgm:cxn modelId="{159B614D-1409-498F-B186-E18176F3A2B7}" type="presOf" srcId="{F140AF31-0A8F-42D0-B14B-AB780C9F9884}" destId="{DD6B2E6A-0FA5-4076-9F32-9AA1C61BDFC2}" srcOrd="0" destOrd="0" presId="urn:microsoft.com/office/officeart/2005/8/layout/process2"/>
    <dgm:cxn modelId="{21524A2D-9361-4999-B391-836709CA9336}" type="presOf" srcId="{0328B894-682B-43AB-8BD4-7882A531F86B}" destId="{C4187E54-4727-48EC-8AAD-6EAE374E88A1}" srcOrd="0" destOrd="0" presId="urn:microsoft.com/office/officeart/2005/8/layout/process2"/>
    <dgm:cxn modelId="{67365048-52DE-478E-9B20-A146D1518C38}" type="presOf" srcId="{787A7B7B-396E-42D5-8FC3-2E4913D4DB58}" destId="{3ED8C6F3-0E19-4A91-840B-1B98C848E9C7}" srcOrd="0" destOrd="0" presId="urn:microsoft.com/office/officeart/2005/8/layout/process2"/>
    <dgm:cxn modelId="{0E3371AC-9AF8-4324-A17E-738D8F76BEB8}" type="presOf" srcId="{E543D9C3-3F2F-436C-BD8C-A78D7824BEBC}" destId="{B482B79E-9711-41C0-B71F-89D8EA258FAC}" srcOrd="0" destOrd="0" presId="urn:microsoft.com/office/officeart/2005/8/layout/process2"/>
    <dgm:cxn modelId="{D3B4708E-7ABD-457B-ACBD-3239B391A6EB}" srcId="{0328B894-682B-43AB-8BD4-7882A531F86B}" destId="{787A7B7B-396E-42D5-8FC3-2E4913D4DB58}" srcOrd="0" destOrd="0" parTransId="{C81A992F-A82E-42A4-89BB-8FE7B334409F}" sibTransId="{E543D9C3-3F2F-436C-BD8C-A78D7824BEBC}"/>
    <dgm:cxn modelId="{8768B465-DAD3-4C9F-8FB4-48DC00B2E00E}" type="presParOf" srcId="{C4187E54-4727-48EC-8AAD-6EAE374E88A1}" destId="{3ED8C6F3-0E19-4A91-840B-1B98C848E9C7}" srcOrd="0" destOrd="0" presId="urn:microsoft.com/office/officeart/2005/8/layout/process2"/>
    <dgm:cxn modelId="{02BFDFE0-3912-478A-8EDE-8FF10D07E25E}" type="presParOf" srcId="{C4187E54-4727-48EC-8AAD-6EAE374E88A1}" destId="{B482B79E-9711-41C0-B71F-89D8EA258FAC}" srcOrd="1" destOrd="0" presId="urn:microsoft.com/office/officeart/2005/8/layout/process2"/>
    <dgm:cxn modelId="{6F2B21ED-C730-4A10-8810-4884FA5D4312}" type="presParOf" srcId="{B482B79E-9711-41C0-B71F-89D8EA258FAC}" destId="{239500B5-AD3A-45F8-A6ED-155D07894363}" srcOrd="0" destOrd="0" presId="urn:microsoft.com/office/officeart/2005/8/layout/process2"/>
    <dgm:cxn modelId="{3998EF96-6CA9-4455-A412-D7FF7B8399D0}" type="presParOf" srcId="{C4187E54-4727-48EC-8AAD-6EAE374E88A1}" destId="{DD6B2E6A-0FA5-4076-9F32-9AA1C61BDFC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A9C6C-181B-4452-8E89-DF90E234572C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5E447A5-D7C1-4752-97B3-CD5240CACDFB}">
      <dgm:prSet custT="1"/>
      <dgm:spPr/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Включение познавательно-исследовательской деятельности в воспитательно-образовательный процесс </a:t>
          </a: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 реализацию проектной деятельности, экспериментирование, коллекционирование, путешествия по реке времени и другие формы работы. </a:t>
          </a:r>
        </a:p>
      </dgm:t>
    </dgm:pt>
    <dgm:pt modelId="{76AEFE5B-06A0-4AE0-AE14-5BCF119972D5}" type="parTrans" cxnId="{AE48FDBF-0E1C-4BAE-B548-4E7865FF4F67}">
      <dgm:prSet/>
      <dgm:spPr/>
      <dgm:t>
        <a:bodyPr/>
        <a:lstStyle/>
        <a:p>
          <a:endParaRPr lang="ru-RU"/>
        </a:p>
      </dgm:t>
    </dgm:pt>
    <dgm:pt modelId="{2370B4F8-EEBA-4B66-9E32-C3F91A9CE233}" type="sibTrans" cxnId="{AE48FDBF-0E1C-4BAE-B548-4E7865FF4F67}">
      <dgm:prSet/>
      <dgm:spPr/>
      <dgm:t>
        <a:bodyPr/>
        <a:lstStyle/>
        <a:p>
          <a:endParaRPr lang="ru-RU"/>
        </a:p>
      </dgm:t>
    </dgm:pt>
    <dgm:pt modelId="{E366EFCB-F50F-4215-882A-C92EF8B378AD}" type="pres">
      <dgm:prSet presAssocID="{4D9A9C6C-181B-4452-8E89-DF90E23457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DD256-7AAE-4148-B394-78447EFA5B4D}" type="pres">
      <dgm:prSet presAssocID="{65E447A5-D7C1-4752-97B3-CD5240CACDFB}" presName="parentLin" presStyleCnt="0"/>
      <dgm:spPr/>
    </dgm:pt>
    <dgm:pt modelId="{D9ADE75F-E7BA-4468-A144-C565963CB889}" type="pres">
      <dgm:prSet presAssocID="{65E447A5-D7C1-4752-97B3-CD5240CACDF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9D573F5-8492-4549-B08B-94B4CDE88AB3}" type="pres">
      <dgm:prSet presAssocID="{65E447A5-D7C1-4752-97B3-CD5240CACDFB}" presName="parentText" presStyleLbl="node1" presStyleIdx="0" presStyleCnt="1" custScaleX="142997" custScaleY="20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106B3-4B46-4812-9595-EED4E13CC85A}" type="pres">
      <dgm:prSet presAssocID="{65E447A5-D7C1-4752-97B3-CD5240CACDFB}" presName="negativeSpace" presStyleCnt="0"/>
      <dgm:spPr/>
    </dgm:pt>
    <dgm:pt modelId="{5B00A07E-125F-480D-BAA7-7D8508B568BD}" type="pres">
      <dgm:prSet presAssocID="{65E447A5-D7C1-4752-97B3-CD5240CACDF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45F77B0-850E-49A9-AA7A-47D8ED55FDBE}" type="presOf" srcId="{4D9A9C6C-181B-4452-8E89-DF90E234572C}" destId="{E366EFCB-F50F-4215-882A-C92EF8B378AD}" srcOrd="0" destOrd="0" presId="urn:microsoft.com/office/officeart/2005/8/layout/list1"/>
    <dgm:cxn modelId="{01A1FBAF-3EEF-4819-A350-FDCA4CD9EC8A}" type="presOf" srcId="{65E447A5-D7C1-4752-97B3-CD5240CACDFB}" destId="{D9ADE75F-E7BA-4468-A144-C565963CB889}" srcOrd="0" destOrd="0" presId="urn:microsoft.com/office/officeart/2005/8/layout/list1"/>
    <dgm:cxn modelId="{AE48FDBF-0E1C-4BAE-B548-4E7865FF4F67}" srcId="{4D9A9C6C-181B-4452-8E89-DF90E234572C}" destId="{65E447A5-D7C1-4752-97B3-CD5240CACDFB}" srcOrd="0" destOrd="0" parTransId="{76AEFE5B-06A0-4AE0-AE14-5BCF119972D5}" sibTransId="{2370B4F8-EEBA-4B66-9E32-C3F91A9CE233}"/>
    <dgm:cxn modelId="{41EF0717-5ADE-4329-8D92-AF672B83F330}" type="presOf" srcId="{65E447A5-D7C1-4752-97B3-CD5240CACDFB}" destId="{69D573F5-8492-4549-B08B-94B4CDE88AB3}" srcOrd="1" destOrd="0" presId="urn:microsoft.com/office/officeart/2005/8/layout/list1"/>
    <dgm:cxn modelId="{F8AEE162-973D-4EAC-8577-616091405A16}" type="presParOf" srcId="{E366EFCB-F50F-4215-882A-C92EF8B378AD}" destId="{BFADD256-7AAE-4148-B394-78447EFA5B4D}" srcOrd="0" destOrd="0" presId="urn:microsoft.com/office/officeart/2005/8/layout/list1"/>
    <dgm:cxn modelId="{E4E90958-F34D-4EDB-940E-EA8D5C923C66}" type="presParOf" srcId="{BFADD256-7AAE-4148-B394-78447EFA5B4D}" destId="{D9ADE75F-E7BA-4468-A144-C565963CB889}" srcOrd="0" destOrd="0" presId="urn:microsoft.com/office/officeart/2005/8/layout/list1"/>
    <dgm:cxn modelId="{2C0F48AC-1171-4B5D-9E22-28CE2C2DA64B}" type="presParOf" srcId="{BFADD256-7AAE-4148-B394-78447EFA5B4D}" destId="{69D573F5-8492-4549-B08B-94B4CDE88AB3}" srcOrd="1" destOrd="0" presId="urn:microsoft.com/office/officeart/2005/8/layout/list1"/>
    <dgm:cxn modelId="{78371FE8-02C6-4A33-A1D1-39352103D682}" type="presParOf" srcId="{E366EFCB-F50F-4215-882A-C92EF8B378AD}" destId="{6FA106B3-4B46-4812-9595-EED4E13CC85A}" srcOrd="1" destOrd="0" presId="urn:microsoft.com/office/officeart/2005/8/layout/list1"/>
    <dgm:cxn modelId="{623E84EB-C229-42B2-8FB4-9CB83A5D8EF4}" type="presParOf" srcId="{E366EFCB-F50F-4215-882A-C92EF8B378AD}" destId="{5B00A07E-125F-480D-BAA7-7D8508B568B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6D795-DE05-4055-A277-A40B820D58B6}">
      <dsp:nvSpPr>
        <dsp:cNvPr id="0" name=""/>
        <dsp:cNvSpPr/>
      </dsp:nvSpPr>
      <dsp:spPr>
        <a:xfrm>
          <a:off x="323034" y="575"/>
          <a:ext cx="3392530" cy="1884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1. Повышение квалификации педагогов 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034" y="575"/>
        <a:ext cx="3392530" cy="1884739"/>
      </dsp:txXfrm>
    </dsp:sp>
    <dsp:sp modelId="{655EC005-09F7-404F-A79B-4446F77D9047}">
      <dsp:nvSpPr>
        <dsp:cNvPr id="0" name=""/>
        <dsp:cNvSpPr/>
      </dsp:nvSpPr>
      <dsp:spPr>
        <a:xfrm rot="5400000">
          <a:off x="1665911" y="1932433"/>
          <a:ext cx="706777" cy="8481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 rot="5400000">
        <a:off x="1665911" y="1932433"/>
        <a:ext cx="706777" cy="848132"/>
      </dsp:txXfrm>
    </dsp:sp>
    <dsp:sp modelId="{104593CA-05B9-41DC-B23F-E6555EF4339B}">
      <dsp:nvSpPr>
        <dsp:cNvPr id="0" name=""/>
        <dsp:cNvSpPr/>
      </dsp:nvSpPr>
      <dsp:spPr>
        <a:xfrm>
          <a:off x="323034" y="2827684"/>
          <a:ext cx="3392530" cy="1884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консультации                               семинары-практикумы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034" y="2827684"/>
        <a:ext cx="3392530" cy="1884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D8C6F3-0E19-4A91-840B-1B98C848E9C7}">
      <dsp:nvSpPr>
        <dsp:cNvPr id="0" name=""/>
        <dsp:cNvSpPr/>
      </dsp:nvSpPr>
      <dsp:spPr>
        <a:xfrm>
          <a:off x="0" y="3341"/>
          <a:ext cx="4038600" cy="243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2.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Создание в группах предметно-развивающей среды для развития познавательного интереса детей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341"/>
        <a:ext cx="4038600" cy="2433545"/>
      </dsp:txXfrm>
    </dsp:sp>
    <dsp:sp modelId="{B482B79E-9711-41C0-B71F-89D8EA258FAC}">
      <dsp:nvSpPr>
        <dsp:cNvPr id="0" name=""/>
        <dsp:cNvSpPr/>
      </dsp:nvSpPr>
      <dsp:spPr>
        <a:xfrm rot="5400000">
          <a:off x="1774454" y="2490353"/>
          <a:ext cx="489691" cy="587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1774454" y="2490353"/>
        <a:ext cx="489691" cy="587629"/>
      </dsp:txXfrm>
    </dsp:sp>
    <dsp:sp modelId="{DD6B2E6A-0FA5-4076-9F32-9AA1C61BDFC2}">
      <dsp:nvSpPr>
        <dsp:cNvPr id="0" name=""/>
        <dsp:cNvSpPr/>
      </dsp:nvSpPr>
      <dsp:spPr>
        <a:xfrm>
          <a:off x="0" y="3089809"/>
          <a:ext cx="4038600" cy="1619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- организовать в группах центры по экспериментированию          (на конкурсной основе). </a:t>
          </a:r>
          <a:endParaRPr lang="ru-RU" sz="2300" b="1" kern="1200" dirty="0"/>
        </a:p>
      </dsp:txBody>
      <dsp:txXfrm>
        <a:off x="0" y="3089809"/>
        <a:ext cx="4038600" cy="16198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0A07E-125F-480D-BAA7-7D8508B568BD}">
      <dsp:nvSpPr>
        <dsp:cNvPr id="0" name=""/>
        <dsp:cNvSpPr/>
      </dsp:nvSpPr>
      <dsp:spPr>
        <a:xfrm>
          <a:off x="0" y="4189521"/>
          <a:ext cx="82296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573F5-8492-4549-B08B-94B4CDE88AB3}">
      <dsp:nvSpPr>
        <dsp:cNvPr id="0" name=""/>
        <dsp:cNvSpPr/>
      </dsp:nvSpPr>
      <dsp:spPr>
        <a:xfrm>
          <a:off x="391388" y="160041"/>
          <a:ext cx="7835427" cy="413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Включение познавательно-исследовательской деятельности в воспитательно-образовательный процесс 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через реализацию проектной деятельности, экспериментирование, коллекционирование, путешествия по реке времени и другие формы работы. </a:t>
          </a:r>
        </a:p>
      </dsp:txBody>
      <dsp:txXfrm>
        <a:off x="391388" y="160041"/>
        <a:ext cx="7835427" cy="413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8094-1468-4C19-B800-4D9011B1D7C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4BEDD-B07A-4213-A374-B53814CCEC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400DD-13D3-4885-8DDC-A6AFB19273C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926898-1A6E-4648-A89B-8229BEF80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2390" y="0"/>
            <a:ext cx="7886700" cy="3627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Педсовет № 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01.11.2018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61256" y="436098"/>
            <a:ext cx="8699864" cy="625208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«Детское экспериментирование — основа познавательно- исследовательской деятельности детей дошкольного возраста»</a:t>
            </a:r>
          </a:p>
          <a:p>
            <a:pPr algn="ctr">
              <a:buNone/>
            </a:pP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</a:t>
            </a:r>
            <a:r>
              <a:rPr lang="ru-RU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Выполнение решения предыдущего педсовета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Ознакомление с приказом «О внесении изменений и дополнения в приказ Министра образования и науки РК от 20 декабря 2012 №557 «Об утверждении типовых учебных планов ДВО РК»  от 12 октября 2018года.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Обсуждение и принятие следующих документов:</a:t>
            </a:r>
          </a:p>
          <a:p>
            <a:pPr marL="514350" indent="-51435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Рабочий учебный план на 2018-2019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год с учетом изменений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ТУПе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Распределение ОУД  с учетом изменений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ТУПе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Перспективный план по казахскому языку во 2 младшей, средней и старшей групп с учетом изменений в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РУПе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  <a:tabLst>
                <a:tab pos="534988" algn="l"/>
              </a:tabLst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4.         Анализ состояния здоровья, заболеваемости и эффективности  оздоровительных мероприятий за1 квартал 2018-19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года в сравнении с 2017-2018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./м/с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Балгожина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М.А. </a:t>
            </a:r>
          </a:p>
          <a:p>
            <a:pPr marL="914400" indent="-91440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5.         Итоги стартового мониторинга / методист</a:t>
            </a:r>
          </a:p>
          <a:p>
            <a:pPr marL="914400" indent="-914400"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6.         План педагогического совета: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Страница 1: Вступление.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 и исследовательской активности детей дошкольного возраста. / заведующая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Кушерова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Г.О.                                                                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Страница 2: Методическая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Изучение методических рекомендаций  «Проектно-исследовательская деятельность детей в условиях реализации ГОС ДВО»</a:t>
            </a: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Формирование предметно-развивающей среды в разных возрастных группах детского сада. / методист Петрова Н.И.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3. Страница 3: Педагогический ринг.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Объяснялки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Вопросы и </a:t>
            </a:r>
            <a:r>
              <a:rPr lang="ru-RU" sz="5600" smtClean="0">
                <a:latin typeface="Times New Roman" pitchFamily="18" charset="0"/>
                <a:cs typeface="Times New Roman" pitchFamily="18" charset="0"/>
              </a:rPr>
              <a:t>ответы.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7.            Представление на награждение ко Дню Первого Президента и Дню независимости РК./методист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/с Петрова Н.И.</a:t>
            </a:r>
          </a:p>
          <a:p>
            <a:pPr marL="914400" indent="-91440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8.            Решение педсовета. </a:t>
            </a:r>
          </a:p>
          <a:p>
            <a:pPr marL="514350" lvl="0" indent="-514350">
              <a:buFont typeface="+mj-lt"/>
              <a:buAutoNum type="arabicPeriod"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5" y="115888"/>
            <a:ext cx="7200355" cy="1080864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sz="4000" b="1" dirty="0" smtClean="0">
                <a:latin typeface="Century Schoolbook" pitchFamily="18" charset="0"/>
              </a:rPr>
              <a:t>Центр науки (экспериментирования)</a:t>
            </a:r>
            <a:endParaRPr lang="ru-RU" sz="4000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1336432"/>
            <a:ext cx="6841455" cy="2532184"/>
          </a:xfrm>
        </p:spPr>
        <p:txBody>
          <a:bodyPr>
            <a:normAutofit fontScale="55000" lnSpcReduction="20000"/>
          </a:bodyPr>
          <a:lstStyle/>
          <a:p>
            <a:pPr marL="360363" indent="-360363">
              <a:buFontTx/>
              <a:buBlip>
                <a:blip r:embed="rId4"/>
              </a:buBlip>
            </a:pP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Место для постоянной выставки, где размещают музей, различные коллекции, экспонаты, редкие предметы (раковины, камни, кристаллы и т.п.)   </a:t>
            </a:r>
            <a:endParaRPr lang="ru-RU" sz="36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Место для приборов.</a:t>
            </a:r>
            <a:endParaRPr lang="ru-RU" sz="36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Место для хранения материалов ( природного, «бросового»). </a:t>
            </a:r>
            <a:endParaRPr lang="ru-RU" sz="36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Место для проведения опытов.   </a:t>
            </a:r>
          </a:p>
          <a:p>
            <a:pPr marL="360363" indent="-360363" algn="r">
              <a:buFontTx/>
              <a:buBlip>
                <a:blip r:embed="rId4"/>
              </a:buBlip>
            </a:pPr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Место для неструктурированных материалов  (песок,  вода и др.)  </a:t>
            </a: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76802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6803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6804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6805" name="Document" r:id="rId8" imgW="1298520" imgH="1300680" progId="">
              <p:embed/>
            </p:oleObj>
          </a:graphicData>
        </a:graphic>
      </p:graphicFrame>
      <p:pic>
        <p:nvPicPr>
          <p:cNvPr id="20486" name="Picture 6" descr="F:\годовой план 2018-2019\гождовой план на 2018-2019 уч год\педсоветы  2018-2019\detsad-97581-144810137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154" y="3640126"/>
            <a:ext cx="3233296" cy="2426173"/>
          </a:xfrm>
          <a:prstGeom prst="rect">
            <a:avLst/>
          </a:prstGeom>
          <a:noFill/>
        </p:spPr>
      </p:pic>
      <p:pic>
        <p:nvPicPr>
          <p:cNvPr id="20487" name="Picture 7" descr="F:\годовой план 2018-2019\гождовой план на 2018-2019 уч год\педсоветы  2018-2019\dsc067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4688" y="3703320"/>
            <a:ext cx="3191023" cy="2393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835697" y="115888"/>
            <a:ext cx="7200354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Компоненты   центра экспериментирования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988840"/>
            <a:ext cx="7273925" cy="3528392"/>
          </a:xfrm>
        </p:spPr>
        <p:txBody>
          <a:bodyPr>
            <a:normAutofit lnSpcReduction="10000"/>
          </a:bodyPr>
          <a:lstStyle/>
          <a:p>
            <a:pPr marL="360363" indent="-360363"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Дидактический (познавательные книги, альбомы, коллекции и т.д.)</a:t>
            </a:r>
            <a:endParaRPr lang="ru-RU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Оборудования (приборы, приспособления, красители, некоторые пищевые продукты, сосуды для воды, зеркала и т.д.)</a:t>
            </a:r>
            <a:endParaRPr lang="ru-RU" sz="20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>
              <a:buFontTx/>
              <a:buBlip>
                <a:blip r:embed="rId4"/>
              </a:buBlip>
            </a:pPr>
            <a:r>
              <a:rPr lang="ru-RU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Стимулирующий (правила работы с материалами;   персонажи, наделенные определенными чертами</a:t>
            </a:r>
            <a:br>
              <a:rPr lang="ru-RU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(Почемучка) от имени которого моделируется проблемная ситуация; карточки-схемы проведения экспериментов  и т.д.)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77826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7827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7828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7829" name="Document" r:id="rId8" imgW="1298520" imgH="1300680" progId="">
              <p:embed/>
            </p:oleObj>
          </a:graphicData>
        </a:graphic>
      </p:graphicFrame>
      <p:pic>
        <p:nvPicPr>
          <p:cNvPr id="9" name="Picture 2" descr="C:\Users\user\Pictures\дсад\school2225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941168"/>
            <a:ext cx="1701798" cy="1512168"/>
          </a:xfrm>
          <a:prstGeom prst="rect">
            <a:avLst/>
          </a:prstGeom>
          <a:noFill/>
        </p:spPr>
      </p:pic>
      <p:pic>
        <p:nvPicPr>
          <p:cNvPr id="21510" name="Picture 6" descr="D:\Мои документы\КРУЖКОВАЯ РАБОТА\воздух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5013176"/>
            <a:ext cx="2320024" cy="160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годовой план 2018-2019\гождовой план на 2018-2019 уч год\педсоветы  2018-2019\img_user_file_5847085f3bf6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 descr="F:\годовой план 2018-2019\гождовой план на 2018-2019 уч год\педсоветы  2018-2019\img_user_file_5847085f3bf6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годовой план 2018-2019\гождовой план на 2018-2019 уч год\педсоветы  2018-2019\img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entury Schoolbook" pitchFamily="18" charset="0"/>
              </a:rPr>
              <a:t/>
            </a:r>
            <a:br>
              <a:rPr lang="ru-RU" sz="31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В ходе работы в специально подготовленной среде, дети:</a:t>
            </a:r>
            <a:r>
              <a:rPr lang="ru-RU" sz="3600" dirty="0" smtClean="0">
                <a:latin typeface="Century Schoolbook" pitchFamily="18" charset="0"/>
              </a:rPr>
              <a:t/>
            </a:r>
            <a:br>
              <a:rPr lang="ru-RU" sz="3600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2132856"/>
            <a:ext cx="7488831" cy="4104456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Проявляют активный интерес к предметам и явлениям, лежащим за пределами конкретной ситуации.</a:t>
            </a:r>
            <a:endParaRPr lang="ru-RU" sz="1900" b="1" dirty="0">
              <a:solidFill>
                <a:srgbClr val="00863D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Задают вопросы: почему? Зачем? Как?</a:t>
            </a: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Стремятся объяснить факты, связи, используя в речи обороты «потому что…».</a:t>
            </a: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Проявляют интерес к познавательной литературе.</a:t>
            </a: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Умеют выражать свои мысли, формулировать представления об окружающем мире, событиях.</a:t>
            </a: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Пробуют самостоятельно составлять </a:t>
            </a:r>
          </a:p>
          <a:p>
            <a:pPr lvl="0">
              <a:buNone/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      схемы и зарисовывать опыты.</a:t>
            </a:r>
          </a:p>
          <a:p>
            <a:pPr lvl="0">
              <a:buBlip>
                <a:blip r:embed="rId4"/>
              </a:buBlip>
            </a:pPr>
            <a:r>
              <a:rPr lang="ru-RU" sz="1900" b="1" dirty="0" smtClean="0">
                <a:solidFill>
                  <a:srgbClr val="00863D"/>
                </a:solidFill>
                <a:latin typeface="Arial" pitchFamily="34" charset="0"/>
                <a:cs typeface="Arial" pitchFamily="34" charset="0"/>
              </a:rPr>
              <a:t>Применяют свои знания в жизни.</a:t>
            </a:r>
          </a:p>
          <a:p>
            <a:pPr>
              <a:buNone/>
            </a:pPr>
            <a:endParaRPr lang="ru-RU" sz="2800" dirty="0">
              <a:latin typeface="Century Schoolbook" pitchFamily="18" charset="0"/>
            </a:endParaRPr>
          </a:p>
          <a:p>
            <a:pPr lvl="1">
              <a:buNone/>
            </a:pPr>
            <a:endParaRPr lang="ru-RU" sz="2400" dirty="0">
              <a:latin typeface="Century Schoolbook" pitchFamily="18" charset="0"/>
            </a:endParaRPr>
          </a:p>
          <a:p>
            <a:pPr lvl="1">
              <a:buNone/>
            </a:pPr>
            <a:endParaRPr lang="ru-RU" sz="24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5656" y="1124744"/>
          <a:ext cx="873125" cy="873125"/>
        </p:xfrm>
        <a:graphic>
          <a:graphicData uri="http://schemas.openxmlformats.org/presentationml/2006/ole">
            <p:oleObj spid="_x0000_s78850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78851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78852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78853" name="Document" r:id="rId8" imgW="1298520" imgH="1300680" progId="">
              <p:embed/>
            </p:oleObj>
          </a:graphicData>
        </a:graphic>
      </p:graphicFrame>
      <p:pic>
        <p:nvPicPr>
          <p:cNvPr id="9" name="Picture 3" descr="E:\ch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15908" y="4725144"/>
            <a:ext cx="1876572" cy="19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b="1" dirty="0" smtClean="0">
                <a:latin typeface="Century Schoolbook" pitchFamily="18" charset="0"/>
              </a:rPr>
              <a:t>Что такое эксперимент?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3600" b="1" dirty="0" smtClean="0">
                <a:solidFill>
                  <a:srgbClr val="00863D"/>
                </a:solidFill>
                <a:latin typeface="Century Schoolbook" pitchFamily="18" charset="0"/>
              </a:rPr>
              <a:t>Это опыт, воспроизведение объекта познания, проверка гипотез и т.п.</a:t>
            </a: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355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355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355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3557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  Что такое экспериментирование?</a:t>
            </a:r>
            <a:endParaRPr lang="ru-RU" sz="3200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1" y="2133600"/>
            <a:ext cx="6337126" cy="12233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3600" b="1" dirty="0" smtClean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4578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4579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4580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4581" name="Document" r:id="rId7" imgW="1298520" imgH="130068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63688" y="2276872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Экспериментирование -  метод обучения, если применяется для передачи детям новых знаний; </a:t>
            </a:r>
          </a:p>
          <a:p>
            <a:endParaRPr lang="ru-RU" sz="28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64502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rgbClr val="00863D"/>
                </a:solidFill>
              </a:rPr>
              <a:t> </a:t>
            </a:r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форма организации педагогического процесса, если последний основан на методе экспериментирования; </a:t>
            </a:r>
            <a:endParaRPr lang="ru-RU" sz="28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01317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вид познавательной деятельности детей и        </a:t>
            </a:r>
          </a:p>
          <a:p>
            <a:pPr algn="ctr"/>
            <a:r>
              <a:rPr lang="ru-RU" sz="2400" b="1" dirty="0" smtClean="0">
                <a:solidFill>
                  <a:srgbClr val="00863D"/>
                </a:solidFill>
                <a:latin typeface="Century Schoolbook" pitchFamily="18" charset="0"/>
              </a:rPr>
              <a:t> взрослых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Schoolbook" pitchFamily="18" charset="0"/>
              </a:rPr>
              <a:t> </a:t>
            </a:r>
            <a:r>
              <a:rPr lang="ru-RU" sz="3100" b="1" dirty="0" smtClean="0">
                <a:latin typeface="Century Schoolbook" pitchFamily="18" charset="0"/>
              </a:rPr>
              <a:t>Что  </a:t>
            </a:r>
            <a:r>
              <a:rPr lang="ru-RU" sz="3100" b="1" dirty="0" smtClean="0">
                <a:latin typeface="Century Schoolbook" pitchFamily="18" charset="0"/>
                <a:cs typeface="Arial" charset="0"/>
              </a:rPr>
              <a:t>является объектом познания детей дошкольного возраста?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95735" y="2060848"/>
            <a:ext cx="6264697" cy="79208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12800" b="1" dirty="0" smtClean="0">
                <a:solidFill>
                  <a:srgbClr val="00863D"/>
                </a:solidFill>
                <a:latin typeface="Century Schoolbook" pitchFamily="18" charset="0"/>
              </a:rPr>
              <a:t>мир живой природы</a:t>
            </a:r>
            <a:endParaRPr lang="ru-RU" sz="39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None/>
            </a:pPr>
            <a:r>
              <a:rPr lang="ru-RU" sz="3900" b="1" dirty="0" smtClean="0"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</a:t>
            </a:r>
            <a:r>
              <a:rPr lang="ru-RU" sz="3600" b="1" dirty="0" smtClean="0">
                <a:solidFill>
                  <a:srgbClr val="00B050"/>
                </a:solidFill>
                <a:latin typeface="Century Schoolbook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560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560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560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5605" name="Document" r:id="rId7" imgW="1298520" imgH="130068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86000" y="3105835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r>
              <a:rPr lang="ru-RU" sz="3200" b="1" dirty="0" smtClean="0">
                <a:solidFill>
                  <a:srgbClr val="00863D"/>
                </a:solidFill>
                <a:latin typeface="Century Schoolbook" pitchFamily="18" charset="0"/>
              </a:rPr>
              <a:t>мир неживой природы</a:t>
            </a:r>
            <a:endParaRPr lang="ru-RU" sz="28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latin typeface="Century Schoolbook" pitchFamily="18" charset="0"/>
              </a:rPr>
              <a:t>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982998"/>
            <a:ext cx="6480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863D"/>
                </a:solidFill>
                <a:latin typeface="Century Schoolbook" pitchFamily="18" charset="0"/>
              </a:rPr>
              <a:t>человек и рукотворный мир </a:t>
            </a:r>
          </a:p>
          <a:p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По каким принципам можно классифицировать эксперименты? </a:t>
            </a:r>
            <a:r>
              <a:rPr lang="ru-RU" sz="2800" dirty="0" smtClean="0">
                <a:latin typeface="Century Schoolbook" pitchFamily="18" charset="0"/>
              </a:rPr>
              <a:t>  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2132856"/>
            <a:ext cx="7740352" cy="4148336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По характеру объектов, используемых в эксперименте.</a:t>
            </a:r>
            <a:endParaRPr lang="ru-RU" sz="1800" b="1" dirty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месту проведения опытов.</a:t>
            </a:r>
            <a:endParaRPr lang="ru-RU" sz="1800" b="1" dirty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количеству детей.</a:t>
            </a:r>
            <a:endParaRPr lang="ru-RU" sz="1800" b="1" dirty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причине их проведения.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характеру включения в педагогический процесс.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продолжительности.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количеству наблюдений за одним и </a:t>
            </a:r>
            <a:r>
              <a:rPr lang="ru-RU" sz="1600" b="1" dirty="0" smtClean="0">
                <a:solidFill>
                  <a:srgbClr val="00863D"/>
                </a:solidFill>
                <a:latin typeface="Century Schoolbook" pitchFamily="18" charset="0"/>
              </a:rPr>
              <a:t>тем</a:t>
            </a: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же объектом.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месту в цикле.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характеру мыслительных операций.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характеру познавательной деятельности детей.</a:t>
            </a:r>
          </a:p>
          <a:p>
            <a:pPr>
              <a:buBlip>
                <a:blip r:embed="rId4"/>
              </a:buBlip>
            </a:pPr>
            <a:r>
              <a:rPr lang="ru-RU" sz="1800" b="1" dirty="0" smtClean="0">
                <a:solidFill>
                  <a:srgbClr val="00863D"/>
                </a:solidFill>
                <a:latin typeface="Century Schoolbook" pitchFamily="18" charset="0"/>
              </a:rPr>
              <a:t> По способу применения в аудитории</a:t>
            </a:r>
            <a:r>
              <a:rPr lang="ru-RU" sz="1800" dirty="0" smtClean="0">
                <a:solidFill>
                  <a:srgbClr val="00863D"/>
                </a:solidFill>
                <a:latin typeface="Century Schoolbook" pitchFamily="18" charset="0"/>
              </a:rPr>
              <a:t>.</a:t>
            </a:r>
            <a:r>
              <a:rPr lang="ru-RU" sz="1800" dirty="0" smtClean="0">
                <a:solidFill>
                  <a:srgbClr val="00863D"/>
                </a:solidFill>
              </a:rPr>
              <a:t> </a:t>
            </a:r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400" dirty="0" smtClean="0"/>
          </a:p>
          <a:p>
            <a:pPr>
              <a:buBlip>
                <a:blip r:embed="rId4"/>
              </a:buBlip>
            </a:pPr>
            <a:endParaRPr lang="ru-RU" sz="2800" dirty="0" smtClean="0"/>
          </a:p>
          <a:p>
            <a:pPr>
              <a:buBlip>
                <a:blip r:embed="rId4"/>
              </a:buBlip>
            </a:pPr>
            <a:endParaRPr lang="ru-RU" sz="2800" dirty="0" smtClean="0"/>
          </a:p>
          <a:p>
            <a:pPr>
              <a:buFontTx/>
              <a:buBlip>
                <a:blip r:embed="rId4"/>
              </a:buBlip>
            </a:pP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6626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6627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6628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6629" name="Document" r:id="rId8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1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педсовета  №1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9" y="1294228"/>
            <a:ext cx="8363243" cy="4831935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Утвердить состав педагогического совета на 2018-2019уч г в количестве 17 человек. Назначить секретарём педагогических советов на 2018-2019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Батяшову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С.В., воспитателя детского сада.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Считать 1 сентября началом 2018-2019 учебного года.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Инструктивно-методическое письмо на 2018- 2019 учебный год принять к сведению и руководству.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Летний оздоровительный период , готовность к новому учебному году признать удовлетворительными.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 мероприятий по выполнению Закона о языках в РК утвердить.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Утвердить</a:t>
            </a:r>
          </a:p>
          <a:p>
            <a:pPr indent="1079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Годовый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план на 2018-2019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 </a:t>
            </a:r>
          </a:p>
          <a:p>
            <a:pPr indent="10795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Рабочий учебный план на 2018-2019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indent="1079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Распределение ОУД, платных образовательных услуг, кружковой работы, план повышения квалификации, режим дня на 2018-2019 учебный год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 Правила внутреннего трудового распорядка на 2018-2019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 утвердить.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 Представить в ОО г.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Степногорска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ходатайство на благодарности ко Дню учителя  Коновалову И.А.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  </a:t>
            </a:r>
            <a:r>
              <a:rPr lang="ru-RU" sz="3100" b="1" dirty="0" smtClean="0">
                <a:latin typeface="Century Schoolbook" pitchFamily="18" charset="0"/>
              </a:rPr>
              <a:t>Выстроить последовательность детского экспериментирования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выдвижение гипотезы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проверка предположения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целеполагание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проблемная ситуация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формулировка вывода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00863D"/>
                </a:solidFill>
                <a:latin typeface="Century Schoolbook" pitchFamily="18" charset="0"/>
              </a:rPr>
              <a:t>новая гипотеза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765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765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765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7653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Schoolbook" pitchFamily="18" charset="0"/>
              </a:rPr>
              <a:t>  </a:t>
            </a:r>
            <a:r>
              <a:rPr lang="ru-RU" sz="3100" b="1" dirty="0" smtClean="0">
                <a:latin typeface="Century Schoolbook" pitchFamily="18" charset="0"/>
              </a:rPr>
              <a:t>Правильная последовательность детского экспериментирования</a:t>
            </a:r>
            <a:endParaRPr lang="ru-RU" sz="3100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7273925" cy="36004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lvl="0">
              <a:buNone/>
            </a:pPr>
            <a:r>
              <a:rPr lang="ru-RU" sz="9600" dirty="0" smtClean="0"/>
              <a:t>  </a:t>
            </a: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1. Проблемная ситуация.</a:t>
            </a:r>
          </a:p>
          <a:p>
            <a:pPr lvl="0"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2. Целеполагание.</a:t>
            </a:r>
          </a:p>
          <a:p>
            <a:pPr lvl="0"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3. Выдвижение гипотез.</a:t>
            </a:r>
          </a:p>
          <a:p>
            <a:pPr lvl="0"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4. Проверка предположения.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5. Если предположение подтвердилось:      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      формулировка вывода.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6. Если предположение не подтвердилось:                                             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      возникновение  новой гипотезы</a:t>
            </a:r>
          </a:p>
          <a:p>
            <a:pPr>
              <a:buNone/>
            </a:pPr>
            <a:r>
              <a:rPr lang="ru-RU" sz="3600" dirty="0" smtClean="0">
                <a:solidFill>
                  <a:srgbClr val="00863D"/>
                </a:solidFill>
                <a:latin typeface="Century Schoolbook" pitchFamily="18" charset="0"/>
              </a:rPr>
              <a:t>    </a:t>
            </a: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2867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2867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2867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28677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80864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/>
              <a:t>Какие интегративные качества личности развиваются у ребенка в процессе экспериментирования</a:t>
            </a:r>
            <a:r>
              <a:rPr lang="ru-RU" sz="27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entury Schoolbook" pitchFamily="18" charset="0"/>
              </a:rPr>
              <a:t> 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>
              <a:buNone/>
            </a:pPr>
            <a:endParaRPr lang="ru-RU" sz="2800" dirty="0" smtClean="0"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r>
              <a:rPr lang="ru-RU" sz="1800" b="1" dirty="0" smtClean="0">
                <a:solidFill>
                  <a:srgbClr val="00863D"/>
                </a:solidFill>
              </a:rPr>
              <a:t> </a:t>
            </a:r>
            <a:r>
              <a:rPr lang="ru-RU" sz="9600" b="1" dirty="0" smtClean="0">
                <a:solidFill>
                  <a:srgbClr val="00863D"/>
                </a:solidFill>
                <a:latin typeface="Century Schoolbook" pitchFamily="18" charset="0"/>
              </a:rPr>
              <a:t>Любознательный-активный, способный решать интеллектуальные задачи (проблемы) адекватные возрасту, способный управлять своим поведением, овладевший средствами общения и способами взаимодействия со взрослыми и сверстниками</a:t>
            </a:r>
            <a:endParaRPr lang="ru-RU" sz="3600" b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072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072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072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0725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Страница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1" i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120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120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120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1205" name="Document" r:id="rId7" imgW="1298520" imgH="130068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28800" y="3105835"/>
            <a:ext cx="6288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ринг.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 штурм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Перевёртыши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(строки из пословиц и поговорок)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1" i="1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8294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8294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8294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82949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«Чудесный мешочек».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222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222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222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2229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Гипотеза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dirty="0" smtClean="0"/>
              <a:t>—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предположение. Она всегда требует проверки и в ходе проверки может подтверждаться или опровергаться.</a:t>
            </a: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325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325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325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3253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dirty="0" smtClean="0"/>
              <a:t>—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«Как понюхать воздух?»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4274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4275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4276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4277" name="Document" r:id="rId7" imgW="1298520" imgH="1300680" progId="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87563" y="0"/>
            <a:ext cx="7056437" cy="1636712"/>
          </a:xfrm>
          <a:prstGeom prst="rect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Проблемная ситуация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6" descr="C:\Users\Елена\Downloads\deti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149080"/>
            <a:ext cx="2005588" cy="21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636712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051720" y="2133600"/>
            <a:ext cx="5904656" cy="3527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sz="3600" dirty="0" smtClean="0"/>
              <a:t>—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получится из бумажной ленты бантик или нет?</a:t>
            </a:r>
            <a:endParaRPr lang="ru-RU" sz="3600" b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5632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5632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5632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56325" name="Document" r:id="rId7" imgW="1298520" imgH="1300680" progId="">
              <p:embed/>
            </p:oleObj>
          </a:graphicData>
        </a:graphic>
      </p:graphicFrame>
      <p:pic>
        <p:nvPicPr>
          <p:cNvPr id="9" name="Picture 6" descr="C:\Users\Елена\Downloads\deti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149080"/>
            <a:ext cx="2005588" cy="21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400050"/>
            <a:ext cx="6821487" cy="95250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«Вопрос-ответ» </a:t>
            </a:r>
            <a:endParaRPr lang="ru-RU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1" y="2133600"/>
            <a:ext cx="7057206" cy="158115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Century Schoolbook" pitchFamily="18" charset="0"/>
              </a:rPr>
              <a:t>                 1</a:t>
            </a:r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формы работы по развитию познавательно-исследовательской деятельности с детьми.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6866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6867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6868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6869" name="Document" r:id="rId7" imgW="1298520" imgH="130068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5300" y="3714750"/>
            <a:ext cx="82531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Century Schoolbook" pitchFamily="18" charset="0"/>
              </a:rPr>
              <a:t>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Наблюдение, экспериментирование, исследовательская деятельность, конструирование, развивающие игры, беседа, рассказ, создание коллекций, проектная деятельность, проблемные ситуации 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и дополнения в приказ Министра образования и науки РК от 20 декабря 2012 №557 «Об утверждении типовых учебных планов ДВО РК»  от 12 октября 2018года.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**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часов по организованной учебной деятельности «Казахский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язык» увеличивается во ІІ младшей группе на 0,5 часов, средней группе на 0,5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часов, старшей группе на 1 час за счет вариативного компонента.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Одинаковы ли понятия: любознательность и любопытство? Ответ обоснуйте.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1" y="2133600"/>
            <a:ext cx="7057206" cy="1655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entury Schoolbook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63D"/>
                </a:solidFill>
                <a:latin typeface="Century Schoolbook" pitchFamily="18" charset="0"/>
              </a:rPr>
              <a:t>Любознательный – склонный к приобретению новых знаний, пытливый.</a:t>
            </a:r>
            <a:endParaRPr lang="ru-RU" dirty="0" smtClean="0">
              <a:solidFill>
                <a:srgbClr val="00863D"/>
              </a:solidFill>
              <a:latin typeface="Century Schoolbook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81922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81923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81924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81925" name="Document" r:id="rId7" imgW="1298520" imgH="130068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35696" y="398299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00863D"/>
                </a:solidFill>
                <a:latin typeface="Century Schoolbook" pitchFamily="18" charset="0"/>
              </a:rPr>
              <a:t> </a:t>
            </a:r>
            <a:r>
              <a:rPr lang="ru-RU" sz="3000" b="1" dirty="0" smtClean="0">
                <a:solidFill>
                  <a:srgbClr val="00863D"/>
                </a:solidFill>
                <a:latin typeface="Century Schoolbook" pitchFamily="18" charset="0"/>
              </a:rPr>
              <a:t>Любопытный – мелочный интерес ко всяким, даже несущественным подробностям </a:t>
            </a:r>
          </a:p>
          <a:p>
            <a:r>
              <a:rPr lang="ru-RU" sz="3000" dirty="0" smtClean="0">
                <a:latin typeface="Century Schoolbook" pitchFamily="18" charset="0"/>
              </a:rPr>
              <a:t> </a:t>
            </a:r>
            <a:endParaRPr lang="ru-RU" sz="3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b="1" dirty="0" smtClean="0">
                <a:latin typeface="Century Schoolbook" pitchFamily="18" charset="0"/>
              </a:rPr>
              <a:t>Объяснялки…</a:t>
            </a: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2133600"/>
            <a:ext cx="3457575" cy="1727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rgbClr val="00863D"/>
                </a:solidFill>
                <a:latin typeface="Century Schoolbook" pitchFamily="18" charset="0"/>
              </a:rPr>
              <a:t>Это такое помещение, где стоит много всяких баночек, в них что-то кипит. Они стеклянные и могут разбиться, поэтому надо быть осторожным, а еще там по-разному пахнет, иногда даже взрывается. Там очень интересно, я бы хотел там работать. Там работает дядя или тетя в белом халате. </a:t>
            </a:r>
            <a:endParaRPr lang="ru-RU" sz="12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1746" name="Document" r:id="rId4" imgW="1298520" imgH="1300680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1747" name="Document" r:id="rId5" imgW="1298520" imgH="1300680" progId="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1748" name="Document" r:id="rId6" imgW="1298520" imgH="1300680" progId="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1749" name="Document" r:id="rId7" imgW="1298520" imgH="1300680" progId="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508104" y="1988840"/>
            <a:ext cx="3384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41277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Лаборатория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42088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863D"/>
                </a:solidFill>
                <a:latin typeface="Century Schoolbook" pitchFamily="18" charset="0"/>
              </a:rPr>
              <a:t>Это такое дело, когда что-то хотят узнать и специально устраивают, а потом смотрят. Если все получилось, то говорят, что он удачный, а если нет, то что- нибудь меняют и снова смотрят, и так пока не получится. Мне нравится это делать, это интересно, только не всегда разрешают.</a:t>
            </a:r>
            <a:endParaRPr lang="ru-RU" sz="12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1628800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Эксперимент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365104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200" b="1" dirty="0" smtClean="0">
                <a:solidFill>
                  <a:srgbClr val="00863D"/>
                </a:solidFill>
                <a:latin typeface="Century Schoolbook" pitchFamily="18" charset="0"/>
              </a:rPr>
              <a:t>Этот человек часто бывает под водой, даже на дне. Он туда спускается с разными баночками, набирает в них воду и ил, потом на корабле делает всякие анализы. А еще он плавает с камерой и снимает всяких рыб и морских животных, и даже акул. Он очень смелый. И еще он пишет статьи в умных журналах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378904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Океанолог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4509120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200" b="1" dirty="0" smtClean="0">
                <a:solidFill>
                  <a:srgbClr val="00863D"/>
                </a:solidFill>
                <a:latin typeface="Century Schoolbook" pitchFamily="18" charset="0"/>
              </a:rPr>
              <a:t>Этот человек все время лазает по горам. У него есть разные приборы, он за всем там наблюдает, особенно он ищет горы, которые дрожат и когда внутри у них что-то кипит и даже выплескивается, там он может сгореть, но он все равно туда ходит, делает фотографии, говорит людям когда там опасно жить</a:t>
            </a:r>
            <a:endParaRPr lang="ru-RU" sz="12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1490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Вулканолог</a:t>
            </a:r>
            <a:endParaRPr lang="ru-RU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2700" dirty="0" smtClean="0">
                <a:latin typeface="Century Schoolbook" pitchFamily="18" charset="0"/>
              </a:rPr>
              <a:t/>
            </a:r>
            <a:br>
              <a:rPr lang="ru-RU" sz="2700" dirty="0" smtClean="0">
                <a:latin typeface="Century Schoolbook" pitchFamily="18" charset="0"/>
              </a:rPr>
            </a:br>
            <a:r>
              <a:rPr lang="ru-RU" sz="2700" b="1" dirty="0" smtClean="0">
                <a:latin typeface="Century Schoolbook" pitchFamily="18" charset="0"/>
              </a:rPr>
              <a:t>«Самое лучшее открытие – то, которое ребенок делает сам!»    </a:t>
            </a:r>
            <a:r>
              <a:rPr lang="ru-RU" sz="2400" b="1" dirty="0" smtClean="0"/>
              <a:t>Ральф У. Эмерсон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25415" y="2133600"/>
            <a:ext cx="7407025" cy="4168726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"Люди, научившиеся наблюдениям и опытам,</a:t>
            </a:r>
            <a:b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Приобретают способность сами ставить вопросы,</a:t>
            </a:r>
            <a:b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И получать на них фактические ответы, оказываясь</a:t>
            </a:r>
            <a:b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На более высоком умственном и нравственном уровне</a:t>
            </a:r>
            <a:b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В сравнении с теми, кто такой школы не прошел" </a:t>
            </a:r>
            <a:endParaRPr lang="ru-RU" sz="1200" b="1" dirty="0" smtClean="0">
              <a:solidFill>
                <a:srgbClr val="7030A0"/>
              </a:solidFill>
              <a:latin typeface="Century Schoolbook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solidFill>
                <a:srgbClr val="00863D"/>
              </a:solidFill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2800" b="1" dirty="0" smtClean="0">
                <a:solidFill>
                  <a:srgbClr val="00863D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. А. Тимирязев</a:t>
            </a:r>
            <a:r>
              <a:rPr lang="ru-RU" sz="1600" b="1" dirty="0" smtClean="0">
                <a:solidFill>
                  <a:srgbClr val="00863D"/>
                </a:solidFill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2770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2771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2772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2773" name="Document" r:id="rId7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698259" y="2000958"/>
            <a:ext cx="7056437" cy="2950869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b="1" dirty="0" smtClean="0">
                <a:latin typeface="Century Schoolbook" pitchFamily="18" charset="0"/>
              </a:rPr>
              <a:t>Спасибо за внимание!</a:t>
            </a:r>
            <a:endParaRPr lang="ru-RU" b="1" dirty="0">
              <a:latin typeface="Century Schoolbook" pitchFamily="18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34818" name="Document" r:id="rId5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34819" name="Document" r:id="rId6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34820" name="Document" r:id="rId7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34821" name="Document" r:id="rId8" imgW="1298520" imgH="1300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7056437" cy="100965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sz="4000" b="1" dirty="0" smtClean="0">
                <a:latin typeface="Century Schoolbook" pitchFamily="18" charset="0"/>
              </a:rPr>
              <a:t>Решение педсовета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181100"/>
            <a:ext cx="8645525" cy="5353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Изменённый ТУП и РУП от 10.10.2018 принять к сведению и исполнению. / ответственные все педагоги, срок постоянно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Внести изменения в РУП согласно ТУП от 10.10.2018 /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ответств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методист, срок до 1.11.2018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Утвердить перспективные планы по казахскому языку  и вариативному компоненту во 2 мл, ср,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группах,  /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ответств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учитель казахского языка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Молдабаева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К.Е.,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воспитатели перечисленных групп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ДО  условия для развития познавательно-исследовательской деятельности и экспериментирования детей, соответственно возрасту ./ Ответственные: воспитатели.  Дата: в течение года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Педагогам всех возрастных групп в планах учебно-воспитательной работы отразить работу с родителями по организации экспериментальной деятельности дошкольников. /Ответственные: воспитатели. Дата: в течение года</a:t>
            </a:r>
          </a:p>
          <a:p>
            <a:pPr>
              <a:buFontTx/>
              <a:buBlip>
                <a:blip r:embed="rId3"/>
              </a:buBlip>
            </a:pPr>
            <a:endParaRPr lang="ru-RU" sz="1800" b="1" dirty="0">
              <a:solidFill>
                <a:srgbClr val="00863D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17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6375" y="1268413"/>
          <a:ext cx="873125" cy="873125"/>
        </p:xfrm>
        <a:graphic>
          <a:graphicData uri="http://schemas.openxmlformats.org/presentationml/2006/ole">
            <p:oleObj spid="_x0000_s19458" name="Document" r:id="rId4" imgW="1298520" imgH="1300680" progId="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268538" y="1268413"/>
          <a:ext cx="584200" cy="584200"/>
        </p:xfrm>
        <a:graphic>
          <a:graphicData uri="http://schemas.openxmlformats.org/presentationml/2006/ole">
            <p:oleObj spid="_x0000_s19459" name="Document" r:id="rId5" imgW="1298520" imgH="1300680" progId="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916238" y="1268413"/>
          <a:ext cx="368300" cy="368300"/>
        </p:xfrm>
        <a:graphic>
          <a:graphicData uri="http://schemas.openxmlformats.org/presentationml/2006/ole">
            <p:oleObj spid="_x0000_s19460" name="Document" r:id="rId6" imgW="1298520" imgH="1300680" progId="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419475" y="1268413"/>
          <a:ext cx="223838" cy="223837"/>
        </p:xfrm>
        <a:graphic>
          <a:graphicData uri="http://schemas.openxmlformats.org/presentationml/2006/ole">
            <p:oleObj spid="_x0000_s19461" name="Document" r:id="rId7" imgW="1298520" imgH="1300680" progId="">
              <p:embed/>
            </p:oleObj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553638"/>
            <a:ext cx="7920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Елена\Downloads\deti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149080"/>
            <a:ext cx="2005588" cy="21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507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Итоги стартового мониторинга                                        сентябрь 2018-2019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197" y="1308297"/>
          <a:ext cx="8461382" cy="5028829"/>
        </p:xfrm>
        <a:graphic>
          <a:graphicData uri="http://schemas.openxmlformats.org/drawingml/2006/table">
            <a:tbl>
              <a:tblPr/>
              <a:tblGrid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457372"/>
                <a:gridCol w="571715"/>
                <a:gridCol w="457372"/>
                <a:gridCol w="571715"/>
                <a:gridCol w="457372"/>
              </a:tblGrid>
              <a:tr h="78827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детей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 детей в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предшкольных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классах в школе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детей        2-3 лет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низким уровнем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высоким и средним уровнями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уровня усвоения программы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детей    3-4 лет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низким уровнем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высоким и средним уровнями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детей     4-5 лет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низким уровнем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высоким и средним уровнями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детей     5-6 лет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низким уровнем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них детей с высоким и средним уровнями умений и навыков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63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33%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7146" marR="7146" marT="71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1: Вступление.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6384" y="1280160"/>
            <a:ext cx="4358640" cy="4846003"/>
          </a:xfrm>
        </p:spPr>
        <p:txBody>
          <a:bodyPr>
            <a:normAutofit fontScale="62500" lnSpcReduction="2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недостаточное, чтобы ребёнку захотелось ещё и ещё раз возвратиться к тому, что узнал».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В.А. Сухомлинский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suhomlin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3667" y="1634459"/>
            <a:ext cx="3081907" cy="419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0008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Активизировать действия воспитателей по усовершенствованию предметной среды ДО  для обеспечения экспериментальной деятельности детей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cc-m-textwithimage-image-9513765697" descr="https://image.jimcdn.com/app/cms/image/transf/dimension=210x1024:format=jpg/path/s7c9edf72bf232109/image/i7e893d501ad3433d/version/1400993455/image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330" y="2975956"/>
            <a:ext cx="3241963" cy="344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этап – теоретический 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2018-2019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413164"/>
          <a:ext cx="4038600" cy="471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413164"/>
          <a:ext cx="4038600" cy="471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5636"/>
            <a:ext cx="8229600" cy="10020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II этап – практический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2019-2020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5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Страница 2: Методическая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методических рекомендаций  «Проектно-исследовательская деятельность детей в условиях реализации ГОС ДВО»</a:t>
            </a:r>
          </a:p>
          <a:p>
            <a:pPr marL="514350" indent="-514350" algn="ctr">
              <a:buFont typeface="+mj-lt"/>
              <a:buAutoNum type="arabicPeriod"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предметно-развивающей среды в разных возрастных группах детского сада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1452</Words>
  <Application>Microsoft Office PowerPoint</Application>
  <PresentationFormat>Экран (4:3)</PresentationFormat>
  <Paragraphs>237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Document</vt:lpstr>
      <vt:lpstr>Педсовет № 2 от 01.11.2018</vt:lpstr>
      <vt:lpstr>Решение педсовета  №1 </vt:lpstr>
      <vt:lpstr>«О внесении изменений и дополнения в приказ Министра образования и науки РК от 20 декабря 2012 №557 «Об утверждении типовых учебных планов ДВО РК»  от 12 октября 2018года.</vt:lpstr>
      <vt:lpstr>Итоги стартового мониторинга                                        сентябрь 2018-2019 </vt:lpstr>
      <vt:lpstr>Страница 1: Вступление.</vt:lpstr>
      <vt:lpstr>Активизировать действия воспитателей по усовершенствованию предметной среды ДО  для обеспечения экспериментальной деятельности детей </vt:lpstr>
      <vt:lpstr> I этап – теоретический  (2018-2019)  </vt:lpstr>
      <vt:lpstr>II этап – практический                                       (2019-2020) </vt:lpstr>
      <vt:lpstr>  Страница 2: Методическая  </vt:lpstr>
      <vt:lpstr> Центр науки (экспериментирования)</vt:lpstr>
      <vt:lpstr>Компоненты   центра экспериментирования</vt:lpstr>
      <vt:lpstr>Слайд 12</vt:lpstr>
      <vt:lpstr>Слайд 13</vt:lpstr>
      <vt:lpstr>Слайд 14</vt:lpstr>
      <vt:lpstr> В ходе работы в специально подготовленной среде, дети:  </vt:lpstr>
      <vt:lpstr> Что такое эксперимент?</vt:lpstr>
      <vt:lpstr>  Что такое экспериментирование?</vt:lpstr>
      <vt:lpstr> Что  является объектом познания детей дошкольного возраста?</vt:lpstr>
      <vt:lpstr>По каким принципам можно классифицировать эксперименты?   </vt:lpstr>
      <vt:lpstr>  Выстроить последовательность детского экспериментирования</vt:lpstr>
      <vt:lpstr>  Правильная последовательность детского экспериментирования</vt:lpstr>
      <vt:lpstr>  Какие интегративные качества личности развиваются у ребенка в процессе экспериментирования?   </vt:lpstr>
      <vt:lpstr>3. Страница</vt:lpstr>
      <vt:lpstr>мозговой штурм -</vt:lpstr>
      <vt:lpstr> игра</vt:lpstr>
      <vt:lpstr>Гипотеза</vt:lpstr>
      <vt:lpstr>Проблемная ситуация</vt:lpstr>
      <vt:lpstr>Проблемная ситуация</vt:lpstr>
      <vt:lpstr>   «Вопрос-ответ» </vt:lpstr>
      <vt:lpstr> Одинаковы ли понятия: любознательность и любопытство? Ответ обоснуйте. </vt:lpstr>
      <vt:lpstr>Объяснялки… </vt:lpstr>
      <vt:lpstr>   «Самое лучшее открытие – то, которое ребенок делает сам!»    Ральф У. Эмерсон  </vt:lpstr>
      <vt:lpstr> Спасибо за внимание!</vt:lpstr>
      <vt:lpstr> Решение педсовета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126</cp:revision>
  <dcterms:created xsi:type="dcterms:W3CDTF">2013-11-19T05:52:05Z</dcterms:created>
  <dcterms:modified xsi:type="dcterms:W3CDTF">2018-12-05T08:40:46Z</dcterms:modified>
</cp:coreProperties>
</file>